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avi" ContentType="video/x-msvide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comments/comment4.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94" r:id="rId3"/>
    <p:sldId id="295" r:id="rId4"/>
    <p:sldId id="296" r:id="rId5"/>
    <p:sldId id="297" r:id="rId6"/>
    <p:sldId id="298" r:id="rId7"/>
    <p:sldId id="257" r:id="rId8"/>
    <p:sldId id="280" r:id="rId9"/>
    <p:sldId id="268" r:id="rId10"/>
    <p:sldId id="279" r:id="rId11"/>
    <p:sldId id="270" r:id="rId12"/>
    <p:sldId id="272" r:id="rId13"/>
    <p:sldId id="276" r:id="rId14"/>
    <p:sldId id="282" r:id="rId15"/>
    <p:sldId id="283" r:id="rId16"/>
    <p:sldId id="284" r:id="rId17"/>
    <p:sldId id="285" r:id="rId18"/>
    <p:sldId id="299" r:id="rId19"/>
    <p:sldId id="304" r:id="rId20"/>
    <p:sldId id="305" r:id="rId21"/>
    <p:sldId id="306" r:id="rId22"/>
    <p:sldId id="307" r:id="rId23"/>
    <p:sldId id="308" r:id="rId24"/>
    <p:sldId id="309" r:id="rId25"/>
    <p:sldId id="310" r:id="rId26"/>
    <p:sldId id="311" r:id="rId2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tente di Microsoft Office" initials="Office" lastIdx="1" clrIdx="0">
    <p:extLst/>
  </p:cmAuthor>
  <p:cmAuthor id="2" name="Utente di Microsoft Office" initials="Office [2]" lastIdx="1" clrIdx="1">
    <p:extLst/>
  </p:cmAuthor>
  <p:cmAuthor id="3" name="Irvin Aloise" initials="IA" lastIdx="6" clrIdx="2">
    <p:extLst>
      <p:ext uri="{19B8F6BF-5375-455C-9EA6-DF929625EA0E}">
        <p15:presenceInfo xmlns:p15="http://schemas.microsoft.com/office/powerpoint/2012/main" userId="d3a0a2b9735fd50c" providerId="Windows Live"/>
      </p:ext>
    </p:extLst>
  </p:cmAuthor>
  <p:cmAuthor id="4" name="Andrea Gigli" initials="AG" lastIdx="17" clrIdx="3">
    <p:extLst>
      <p:ext uri="{19B8F6BF-5375-455C-9EA6-DF929625EA0E}">
        <p15:presenceInfo xmlns:p15="http://schemas.microsoft.com/office/powerpoint/2012/main" userId="3f62b9a7473bee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22434"/>
    <a:srgbClr val="006778"/>
    <a:srgbClr val="9F57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3245" autoAdjust="0"/>
  </p:normalViewPr>
  <p:slideViewPr>
    <p:cSldViewPr snapToGrid="0">
      <p:cViewPr varScale="1">
        <p:scale>
          <a:sx n="75" d="100"/>
          <a:sy n="75" d="100"/>
        </p:scale>
        <p:origin x="540" y="5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4" dt="2016-11-08T11:21:10.060" idx="1">
    <p:pos x="6288" y="839"/>
    <p:text>--&gt;implica interazione tra ago e tessuto</p:text>
    <p:extLst mod="1">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4" dt="2016-11-08T11:47:38.425" idx="3">
    <p:pos x="5496" y="1259"/>
    <p:text>historically ('40s)manipulation of radioactive materials, maintainance of electric lines, command operations of robots in space, command drones formations, accomplish precise tasks on small targets.</p:text>
    <p:extLst>
      <p:ext uri="{C676402C-5697-4E1C-873F-D02D1690AC5C}">
        <p15:threadingInfo xmlns:p15="http://schemas.microsoft.com/office/powerpoint/2012/main" timeZoneBias="-60"/>
      </p:ext>
    </p:extLst>
  </p:cm>
  <p:cm authorId="4" dt="2016-11-08T11:56:08.094" idx="4">
    <p:pos x="499" y="1403"/>
    <p:text>these tasks introduce challenges in terms of</p:text>
    <p:extLst mod="1">
      <p:ext uri="{C676402C-5697-4E1C-873F-D02D1690AC5C}">
        <p15:threadingInfo xmlns:p15="http://schemas.microsoft.com/office/powerpoint/2012/main" timeZoneBias="-60"/>
      </p:ext>
    </p:extLst>
  </p:cm>
  <p:cm authorId="4" dt="2016-11-08T12:03:02.361" idx="6">
    <p:pos x="5939" y="1652"/>
    <p:text>precision = operate at higher spatial resolutions, apply virtual fixtures (reduce tremor, filter directions, actively guide surgeon hand along a direction)</p:text>
    <p:extLst mod="1">
      <p:ext uri="{C676402C-5697-4E1C-873F-D02D1690AC5C}">
        <p15:threadingInfo xmlns:p15="http://schemas.microsoft.com/office/powerpoint/2012/main" timeZoneBias="-60"/>
      </p:ext>
    </p:extLst>
  </p:cm>
  <p:cm authorId="4" dt="2016-11-08T20:35:44.820" idx="7">
    <p:pos x="6648" y="1445"/>
    <p:text>communication channels have improved a lot (capacity, reliability) as well as teleoperation schemes. 
Teleoperation schemes are now more complex (adequate), we talk about bilateral teleoperation where...</p:text>
    <p:extLst>
      <p:ext uri="{C676402C-5697-4E1C-873F-D02D1690AC5C}">
        <p15:threadingInfo xmlns:p15="http://schemas.microsoft.com/office/powerpoint/2012/main" timeZoneBias="-60"/>
      </p:ext>
    </p:extLst>
  </p:cm>
  <p:cm authorId="4" dt="2016-11-08T20:45:23.491" idx="8">
    <p:pos x="6238" y="1650"/>
    <p:text>so, main applications of telesurgery involve microsurgery, minimally invasive surgery and radiosurgery.</p:text>
    <p:extLst>
      <p:ext uri="{C676402C-5697-4E1C-873F-D02D1690AC5C}">
        <p15:threadingInfo xmlns:p15="http://schemas.microsoft.com/office/powerpoint/2012/main" timeZoneBias="-60"/>
      </p:ext>
    </p:extLst>
  </p:cm>
  <p:cm authorId="4" dt="2016-11-08T20:54:21.710" idx="9">
    <p:pos x="3847" y="1835"/>
    <p:text>placement and drive of needle in patient body;
applications: biopsy, injection of drugs, drive of steerable needles.</p:text>
    <p:extLst>
      <p:ext uri="{C676402C-5697-4E1C-873F-D02D1690AC5C}">
        <p15:threadingInfo xmlns:p15="http://schemas.microsoft.com/office/powerpoint/2012/main" timeZoneBias="-60"/>
      </p:ext>
    </p:extLst>
  </p:cm>
  <p:cm authorId="4" dt="2016-11-08T20:58:11.388" idx="10">
    <p:pos x="3798" y="2021"/>
    <p:text>needle ins. is costly (robot, needle, phantom throwaway).
simulation: cheap, safe (not damage stuff or people). Useful for training of a lot of people and for testing of new parameters</p:text>
    <p:extLst>
      <p:ext uri="{C676402C-5697-4E1C-873F-D02D1690AC5C}">
        <p15:threadingInfo xmlns:p15="http://schemas.microsoft.com/office/powerpoint/2012/main" timeZoneBias="-60"/>
      </p:ext>
    </p:extLst>
  </p:cm>
  <p:cm authorId="4" dt="2016-11-08T21:20:44.276" idx="11">
    <p:pos x="4491" y="2216"/>
    <p:text>An analytical model of interaction determines the forces felt by the needle while in contact (or during the penetration) of a soft tissue, depending on physical parameters of the tissue and kinematic parameters of the needle. In our case we have visco-elastic materials, that are modeled as springs and dampers.</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4" dt="2016-11-08T22:15:36.180" idx="12">
    <p:pos x="4256" y="1425"/>
    <p:text>implicazioni: in lettura 6dof, in imposizione delle forze 3 dof</p:text>
    <p:extLst>
      <p:ext uri="{C676402C-5697-4E1C-873F-D02D1690AC5C}">
        <p15:threadingInfo xmlns:p15="http://schemas.microsoft.com/office/powerpoint/2012/main" timeZoneBias="-60"/>
      </p:ext>
    </p:extLst>
  </p:cm>
  <p:cm authorId="4" dt="2016-11-08T22:21:52.056" idx="13">
    <p:pos x="5740" y="2802"/>
    <p:text>CHAI3D allow to interface the device with VREP software by Coppelia Robotics. CHAI3D manages reading of values and imposing forces to the device, VREP manages simulation of virtual environment, interaction, collision, graphic rendering, computations.</p:text>
    <p:extLst>
      <p:ext uri="{C676402C-5697-4E1C-873F-D02D1690AC5C}">
        <p15:threadingInfo xmlns:p15="http://schemas.microsoft.com/office/powerpoint/2012/main" timeZoneBias="-60"/>
      </p:ext>
    </p:extLst>
  </p:cm>
  <p:cm authorId="4" dt="2016-11-08T22:37:04.098" idx="14">
    <p:pos x="5261" y="2810"/>
    <p:text>IN GENERALE: queste librerie permettono di interfacciare il device con programmi c++ con i quali definire un ambiente virtuale (also graphic). In questo ambiente i dati letti dal device sono usati per creare un virtual cursor che interagisce con oggetti virtuali che generano reaction forces che sono usate per generare un haptic rendering nel device.</p:text>
    <p:extLst>
      <p:ext uri="{C676402C-5697-4E1C-873F-D02D1690AC5C}">
        <p15:threadingInfo xmlns:p15="http://schemas.microsoft.com/office/powerpoint/2012/main" timeZoneBias="-60"/>
      </p:ext>
    </p:extLst>
  </p:cm>
  <p:cm authorId="4" dt="2016-11-08T23:14:49.351" idx="17">
    <p:pos x="4032" y="3154"/>
    <p:text>fai notare i reference frames</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4" dt="2016-11-08T23:02:50.144" idx="15">
    <p:pos x="6697" y="118"/>
    <p:text>the control loops (PID) take into account the physical params of the robot (inertia, coriolis, gravity) and try to apply a suitable torque to reach the desired position/velocity.</p:text>
    <p:extLst mod="1">
      <p:ext uri="{C676402C-5697-4E1C-873F-D02D1690AC5C}">
        <p15:threadingInfo xmlns:p15="http://schemas.microsoft.com/office/powerpoint/2012/main" timeZoneBias="-60"/>
      </p:ext>
    </p:extLst>
  </p:cm>
  <p:cm authorId="4" dt="2016-11-08T23:14:32.266" idx="16">
    <p:pos x="5272" y="3212"/>
    <p:text>fai notare i reference frames</p:text>
    <p:extLst mod="1">
      <p:ext uri="{C676402C-5697-4E1C-873F-D02D1690AC5C}">
        <p15:threadingInfo xmlns:p15="http://schemas.microsoft.com/office/powerpoint/2012/main" timeZoneBias="-6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5.jpeg>
</file>

<file path=ppt/media/image5.png>
</file>

<file path=ppt/media/image6.png>
</file>

<file path=ppt/media/image60.png>
</file>

<file path=ppt/media/image61.png>
</file>

<file path=ppt/media/image7.png>
</file>

<file path=ppt/media/image70.png>
</file>

<file path=ppt/media/image71.png>
</file>

<file path=ppt/media/image8.png>
</file>

<file path=ppt/media/image80.png>
</file>

<file path=ppt/media/image9.png>
</file>

<file path=ppt/media/image90.png>
</file>

<file path=ppt/media/media1.avi>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FFCFDC-96F8-4876-ACAE-9C59B90CB121}" type="datetimeFigureOut">
              <a:rPr lang="en-GB" smtClean="0"/>
              <a:t>10/11/2016</a:t>
            </a:fld>
            <a:endParaRPr lang="en-GB"/>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EFB53D-BAB3-4D94-8DE6-03F403C9C3CA}" type="slidenum">
              <a:rPr lang="en-GB" smtClean="0"/>
              <a:t>‹N›</a:t>
            </a:fld>
            <a:endParaRPr lang="en-GB"/>
          </a:p>
        </p:txBody>
      </p:sp>
    </p:spTree>
    <p:extLst>
      <p:ext uri="{BB962C8B-B14F-4D97-AF65-F5344CB8AC3E}">
        <p14:creationId xmlns:p14="http://schemas.microsoft.com/office/powerpoint/2010/main" val="4059178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45EFB53D-BAB3-4D94-8DE6-03F403C9C3CA}" type="slidenum">
              <a:rPr lang="en-GB" smtClean="0"/>
              <a:t>4</a:t>
            </a:fld>
            <a:endParaRPr lang="en-GB"/>
          </a:p>
        </p:txBody>
      </p:sp>
    </p:spTree>
    <p:extLst>
      <p:ext uri="{BB962C8B-B14F-4D97-AF65-F5344CB8AC3E}">
        <p14:creationId xmlns:p14="http://schemas.microsoft.com/office/powerpoint/2010/main" val="2451748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15</a:t>
            </a:fld>
            <a:endParaRPr lang="en-GB"/>
          </a:p>
        </p:txBody>
      </p:sp>
    </p:spTree>
    <p:extLst>
      <p:ext uri="{BB962C8B-B14F-4D97-AF65-F5344CB8AC3E}">
        <p14:creationId xmlns:p14="http://schemas.microsoft.com/office/powerpoint/2010/main" val="1107348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16</a:t>
            </a:fld>
            <a:endParaRPr lang="en-GB"/>
          </a:p>
        </p:txBody>
      </p:sp>
    </p:spTree>
    <p:extLst>
      <p:ext uri="{BB962C8B-B14F-4D97-AF65-F5344CB8AC3E}">
        <p14:creationId xmlns:p14="http://schemas.microsoft.com/office/powerpoint/2010/main" val="3536449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17</a:t>
            </a:fld>
            <a:endParaRPr lang="en-GB"/>
          </a:p>
        </p:txBody>
      </p:sp>
    </p:spTree>
    <p:extLst>
      <p:ext uri="{BB962C8B-B14F-4D97-AF65-F5344CB8AC3E}">
        <p14:creationId xmlns:p14="http://schemas.microsoft.com/office/powerpoint/2010/main" val="3534502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18</a:t>
            </a:fld>
            <a:endParaRPr lang="en-GB"/>
          </a:p>
        </p:txBody>
      </p:sp>
    </p:spTree>
    <p:extLst>
      <p:ext uri="{BB962C8B-B14F-4D97-AF65-F5344CB8AC3E}">
        <p14:creationId xmlns:p14="http://schemas.microsoft.com/office/powerpoint/2010/main" val="2796548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19</a:t>
            </a:fld>
            <a:endParaRPr lang="en-GB"/>
          </a:p>
        </p:txBody>
      </p:sp>
    </p:spTree>
    <p:extLst>
      <p:ext uri="{BB962C8B-B14F-4D97-AF65-F5344CB8AC3E}">
        <p14:creationId xmlns:p14="http://schemas.microsoft.com/office/powerpoint/2010/main" val="1923424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20</a:t>
            </a:fld>
            <a:endParaRPr lang="en-GB"/>
          </a:p>
        </p:txBody>
      </p:sp>
    </p:spTree>
    <p:extLst>
      <p:ext uri="{BB962C8B-B14F-4D97-AF65-F5344CB8AC3E}">
        <p14:creationId xmlns:p14="http://schemas.microsoft.com/office/powerpoint/2010/main" val="3939033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21</a:t>
            </a:fld>
            <a:endParaRPr lang="en-GB"/>
          </a:p>
        </p:txBody>
      </p:sp>
    </p:spTree>
    <p:extLst>
      <p:ext uri="{BB962C8B-B14F-4D97-AF65-F5344CB8AC3E}">
        <p14:creationId xmlns:p14="http://schemas.microsoft.com/office/powerpoint/2010/main" val="36890142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22</a:t>
            </a:fld>
            <a:endParaRPr lang="en-GB"/>
          </a:p>
        </p:txBody>
      </p:sp>
    </p:spTree>
    <p:extLst>
      <p:ext uri="{BB962C8B-B14F-4D97-AF65-F5344CB8AC3E}">
        <p14:creationId xmlns:p14="http://schemas.microsoft.com/office/powerpoint/2010/main" val="567547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23</a:t>
            </a:fld>
            <a:endParaRPr lang="en-GB"/>
          </a:p>
        </p:txBody>
      </p:sp>
    </p:spTree>
    <p:extLst>
      <p:ext uri="{BB962C8B-B14F-4D97-AF65-F5344CB8AC3E}">
        <p14:creationId xmlns:p14="http://schemas.microsoft.com/office/powerpoint/2010/main" val="11708845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24</a:t>
            </a:fld>
            <a:endParaRPr lang="en-GB"/>
          </a:p>
        </p:txBody>
      </p:sp>
    </p:spTree>
    <p:extLst>
      <p:ext uri="{BB962C8B-B14F-4D97-AF65-F5344CB8AC3E}">
        <p14:creationId xmlns:p14="http://schemas.microsoft.com/office/powerpoint/2010/main" val="59840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45EFB53D-BAB3-4D94-8DE6-03F403C9C3CA}" type="slidenum">
              <a:rPr lang="en-GB" smtClean="0"/>
              <a:t>5</a:t>
            </a:fld>
            <a:endParaRPr lang="en-GB"/>
          </a:p>
        </p:txBody>
      </p:sp>
    </p:spTree>
    <p:extLst>
      <p:ext uri="{BB962C8B-B14F-4D97-AF65-F5344CB8AC3E}">
        <p14:creationId xmlns:p14="http://schemas.microsoft.com/office/powerpoint/2010/main" val="21079858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25</a:t>
            </a:fld>
            <a:endParaRPr lang="en-GB"/>
          </a:p>
        </p:txBody>
      </p:sp>
    </p:spTree>
    <p:extLst>
      <p:ext uri="{BB962C8B-B14F-4D97-AF65-F5344CB8AC3E}">
        <p14:creationId xmlns:p14="http://schemas.microsoft.com/office/powerpoint/2010/main" val="24661033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26</a:t>
            </a:fld>
            <a:endParaRPr lang="en-GB"/>
          </a:p>
        </p:txBody>
      </p:sp>
    </p:spTree>
    <p:extLst>
      <p:ext uri="{BB962C8B-B14F-4D97-AF65-F5344CB8AC3E}">
        <p14:creationId xmlns:p14="http://schemas.microsoft.com/office/powerpoint/2010/main" val="671852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45EFB53D-BAB3-4D94-8DE6-03F403C9C3CA}" type="slidenum">
              <a:rPr lang="en-GB" smtClean="0"/>
              <a:t>6</a:t>
            </a:fld>
            <a:endParaRPr lang="en-GB"/>
          </a:p>
        </p:txBody>
      </p:sp>
    </p:spTree>
    <p:extLst>
      <p:ext uri="{BB962C8B-B14F-4D97-AF65-F5344CB8AC3E}">
        <p14:creationId xmlns:p14="http://schemas.microsoft.com/office/powerpoint/2010/main" val="1585025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7</a:t>
            </a:fld>
            <a:endParaRPr lang="en-GB"/>
          </a:p>
        </p:txBody>
      </p:sp>
    </p:spTree>
    <p:extLst>
      <p:ext uri="{BB962C8B-B14F-4D97-AF65-F5344CB8AC3E}">
        <p14:creationId xmlns:p14="http://schemas.microsoft.com/office/powerpoint/2010/main" val="2444965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8</a:t>
            </a:fld>
            <a:endParaRPr lang="en-GB"/>
          </a:p>
        </p:txBody>
      </p:sp>
    </p:spTree>
    <p:extLst>
      <p:ext uri="{BB962C8B-B14F-4D97-AF65-F5344CB8AC3E}">
        <p14:creationId xmlns:p14="http://schemas.microsoft.com/office/powerpoint/2010/main" val="2913644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b="0"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11</a:t>
            </a:fld>
            <a:endParaRPr lang="en-GB"/>
          </a:p>
        </p:txBody>
      </p:sp>
    </p:spTree>
    <p:extLst>
      <p:ext uri="{BB962C8B-B14F-4D97-AF65-F5344CB8AC3E}">
        <p14:creationId xmlns:p14="http://schemas.microsoft.com/office/powerpoint/2010/main" val="3880296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10"/>
          </p:nvPr>
        </p:nvSpPr>
        <p:spPr/>
        <p:txBody>
          <a:bodyPr/>
          <a:lstStyle/>
          <a:p>
            <a:fld id="{45EFB53D-BAB3-4D94-8DE6-03F403C9C3CA}" type="slidenum">
              <a:rPr lang="en-GB" smtClean="0"/>
              <a:t>12</a:t>
            </a:fld>
            <a:endParaRPr lang="en-GB"/>
          </a:p>
        </p:txBody>
      </p:sp>
    </p:spTree>
    <p:extLst>
      <p:ext uri="{BB962C8B-B14F-4D97-AF65-F5344CB8AC3E}">
        <p14:creationId xmlns:p14="http://schemas.microsoft.com/office/powerpoint/2010/main" val="1108027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13</a:t>
            </a:fld>
            <a:endParaRPr lang="en-GB"/>
          </a:p>
        </p:txBody>
      </p:sp>
    </p:spTree>
    <p:extLst>
      <p:ext uri="{BB962C8B-B14F-4D97-AF65-F5344CB8AC3E}">
        <p14:creationId xmlns:p14="http://schemas.microsoft.com/office/powerpoint/2010/main" val="1592279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smtClean="0"/>
          </a:p>
        </p:txBody>
      </p:sp>
      <p:sp>
        <p:nvSpPr>
          <p:cNvPr id="4" name="Segnaposto numero diapositiva 3"/>
          <p:cNvSpPr>
            <a:spLocks noGrp="1"/>
          </p:cNvSpPr>
          <p:nvPr>
            <p:ph type="sldNum" sz="quarter" idx="10"/>
          </p:nvPr>
        </p:nvSpPr>
        <p:spPr/>
        <p:txBody>
          <a:bodyPr/>
          <a:lstStyle/>
          <a:p>
            <a:fld id="{45EFB53D-BAB3-4D94-8DE6-03F403C9C3CA}" type="slidenum">
              <a:rPr lang="en-GB" smtClean="0"/>
              <a:t>14</a:t>
            </a:fld>
            <a:endParaRPr lang="en-GB"/>
          </a:p>
        </p:txBody>
      </p:sp>
    </p:spTree>
    <p:extLst>
      <p:ext uri="{BB962C8B-B14F-4D97-AF65-F5344CB8AC3E}">
        <p14:creationId xmlns:p14="http://schemas.microsoft.com/office/powerpoint/2010/main" val="2491556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lo stile del titolo</a:t>
            </a:r>
            <a:endParaRPr lang="it-IT"/>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it-IT"/>
          </a:p>
        </p:txBody>
      </p:sp>
      <p:sp>
        <p:nvSpPr>
          <p:cNvPr id="4" name="Segnaposto data 3"/>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11"/>
          </p:nvPr>
        </p:nvSpPr>
        <p:spPr/>
        <p:txBody>
          <a:bodyPr/>
          <a:lstStyle/>
          <a:p>
            <a:endParaRPr lang="it-IT" dirty="0"/>
          </a:p>
        </p:txBody>
      </p:sp>
      <p:sp>
        <p:nvSpPr>
          <p:cNvPr id="6" name="Segnaposto numero diapositiva 5"/>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3895577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11"/>
          </p:nvPr>
        </p:nvSpPr>
        <p:spPr/>
        <p:txBody>
          <a:bodyPr/>
          <a:lstStyle/>
          <a:p>
            <a:endParaRPr lang="it-IT" dirty="0"/>
          </a:p>
        </p:txBody>
      </p:sp>
      <p:sp>
        <p:nvSpPr>
          <p:cNvPr id="6" name="Segnaposto numero diapositiva 5"/>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4145714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11"/>
          </p:nvPr>
        </p:nvSpPr>
        <p:spPr/>
        <p:txBody>
          <a:bodyPr/>
          <a:lstStyle/>
          <a:p>
            <a:endParaRPr lang="it-IT" dirty="0"/>
          </a:p>
        </p:txBody>
      </p:sp>
      <p:sp>
        <p:nvSpPr>
          <p:cNvPr id="6" name="Segnaposto numero diapositiva 5"/>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1169055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11"/>
          </p:nvPr>
        </p:nvSpPr>
        <p:spPr/>
        <p:txBody>
          <a:bodyPr/>
          <a:lstStyle/>
          <a:p>
            <a:endParaRPr lang="it-IT" dirty="0"/>
          </a:p>
        </p:txBody>
      </p:sp>
      <p:sp>
        <p:nvSpPr>
          <p:cNvPr id="6" name="Segnaposto numero diapositiva 5"/>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3039147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lo stile del titolo</a:t>
            </a:r>
            <a:endParaRPr lang="it-IT"/>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Fare clic per modificare stili del testo dello schema</a:t>
            </a:r>
          </a:p>
        </p:txBody>
      </p:sp>
      <p:sp>
        <p:nvSpPr>
          <p:cNvPr id="4" name="Segnaposto data 3"/>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11"/>
          </p:nvPr>
        </p:nvSpPr>
        <p:spPr/>
        <p:txBody>
          <a:bodyPr/>
          <a:lstStyle/>
          <a:p>
            <a:endParaRPr lang="it-IT" dirty="0"/>
          </a:p>
        </p:txBody>
      </p:sp>
      <p:sp>
        <p:nvSpPr>
          <p:cNvPr id="6" name="Segnaposto numero diapositiva 5"/>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2128416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838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6172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6" name="Segnaposto piè di pagina 5"/>
          <p:cNvSpPr>
            <a:spLocks noGrp="1"/>
          </p:cNvSpPr>
          <p:nvPr>
            <p:ph type="ftr" sz="quarter" idx="11"/>
          </p:nvPr>
        </p:nvSpPr>
        <p:spPr/>
        <p:txBody>
          <a:bodyPr/>
          <a:lstStyle/>
          <a:p>
            <a:endParaRPr lang="it-IT" dirty="0"/>
          </a:p>
        </p:txBody>
      </p:sp>
      <p:sp>
        <p:nvSpPr>
          <p:cNvPr id="7" name="Segnaposto numero diapositiva 6"/>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4256000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lo stile del titolo</a:t>
            </a:r>
            <a:endParaRPr lang="it-IT"/>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8" name="Segnaposto piè di pagina 7"/>
          <p:cNvSpPr>
            <a:spLocks noGrp="1"/>
          </p:cNvSpPr>
          <p:nvPr>
            <p:ph type="ftr" sz="quarter" idx="11"/>
          </p:nvPr>
        </p:nvSpPr>
        <p:spPr/>
        <p:txBody>
          <a:bodyPr/>
          <a:lstStyle/>
          <a:p>
            <a:endParaRPr lang="it-IT" dirty="0"/>
          </a:p>
        </p:txBody>
      </p:sp>
      <p:sp>
        <p:nvSpPr>
          <p:cNvPr id="9" name="Segnaposto numero diapositiva 8"/>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3320199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data 2"/>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4" name="Segnaposto piè di pagina 3"/>
          <p:cNvSpPr>
            <a:spLocks noGrp="1"/>
          </p:cNvSpPr>
          <p:nvPr>
            <p:ph type="ftr" sz="quarter" idx="11"/>
          </p:nvPr>
        </p:nvSpPr>
        <p:spPr/>
        <p:txBody>
          <a:bodyPr/>
          <a:lstStyle/>
          <a:p>
            <a:endParaRPr lang="it-IT" dirty="0"/>
          </a:p>
        </p:txBody>
      </p:sp>
      <p:sp>
        <p:nvSpPr>
          <p:cNvPr id="5" name="Segnaposto numero diapositiva 4"/>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1926047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3" name="Segnaposto piè di pagina 2"/>
          <p:cNvSpPr>
            <a:spLocks noGrp="1"/>
          </p:cNvSpPr>
          <p:nvPr>
            <p:ph type="ftr" sz="quarter" idx="11"/>
          </p:nvPr>
        </p:nvSpPr>
        <p:spPr/>
        <p:txBody>
          <a:bodyPr/>
          <a:lstStyle/>
          <a:p>
            <a:endParaRPr lang="it-IT" dirty="0"/>
          </a:p>
        </p:txBody>
      </p:sp>
      <p:sp>
        <p:nvSpPr>
          <p:cNvPr id="4" name="Segnaposto numero diapositiva 3"/>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3309650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6" name="Segnaposto piè di pagina 5"/>
          <p:cNvSpPr>
            <a:spLocks noGrp="1"/>
          </p:cNvSpPr>
          <p:nvPr>
            <p:ph type="ftr" sz="quarter" idx="11"/>
          </p:nvPr>
        </p:nvSpPr>
        <p:spPr/>
        <p:txBody>
          <a:bodyPr/>
          <a:lstStyle/>
          <a:p>
            <a:endParaRPr lang="it-IT" dirty="0"/>
          </a:p>
        </p:txBody>
      </p:sp>
      <p:sp>
        <p:nvSpPr>
          <p:cNvPr id="7" name="Segnaposto numero diapositiva 6"/>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3874348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9676B516-D6AE-4005-BCFB-FB6FC7F4DE0B}" type="datetimeFigureOut">
              <a:rPr lang="it-IT" smtClean="0"/>
              <a:t>10/11/2016</a:t>
            </a:fld>
            <a:endParaRPr lang="it-IT" dirty="0"/>
          </a:p>
        </p:txBody>
      </p:sp>
      <p:sp>
        <p:nvSpPr>
          <p:cNvPr id="6" name="Segnaposto piè di pagina 5"/>
          <p:cNvSpPr>
            <a:spLocks noGrp="1"/>
          </p:cNvSpPr>
          <p:nvPr>
            <p:ph type="ftr" sz="quarter" idx="11"/>
          </p:nvPr>
        </p:nvSpPr>
        <p:spPr/>
        <p:txBody>
          <a:bodyPr/>
          <a:lstStyle/>
          <a:p>
            <a:endParaRPr lang="it-IT" dirty="0"/>
          </a:p>
        </p:txBody>
      </p:sp>
      <p:sp>
        <p:nvSpPr>
          <p:cNvPr id="7" name="Segnaposto numero diapositiva 6"/>
          <p:cNvSpPr>
            <a:spLocks noGrp="1"/>
          </p:cNvSpPr>
          <p:nvPr>
            <p:ph type="sldNum" sz="quarter" idx="12"/>
          </p:nvPr>
        </p:nvSpPr>
        <p:spPr/>
        <p:txBody>
          <a:bodyPr/>
          <a:lstStyle/>
          <a:p>
            <a:fld id="{5ED5C52F-6B47-41BC-A2BE-7738E75B15AC}" type="slidenum">
              <a:rPr lang="it-IT" smtClean="0"/>
              <a:t>‹N›</a:t>
            </a:fld>
            <a:endParaRPr lang="it-IT" dirty="0"/>
          </a:p>
        </p:txBody>
      </p:sp>
    </p:spTree>
    <p:extLst>
      <p:ext uri="{BB962C8B-B14F-4D97-AF65-F5344CB8AC3E}">
        <p14:creationId xmlns:p14="http://schemas.microsoft.com/office/powerpoint/2010/main" val="2287032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lo stile del titolo</a:t>
            </a:r>
            <a:endParaRPr lang="it-IT"/>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76B516-D6AE-4005-BCFB-FB6FC7F4DE0B}" type="datetimeFigureOut">
              <a:rPr lang="it-IT" smtClean="0"/>
              <a:t>10/11/2016</a:t>
            </a:fld>
            <a:endParaRPr lang="it-IT" dirty="0"/>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D5C52F-6B47-41BC-A2BE-7738E75B15AC}" type="slidenum">
              <a:rPr lang="it-IT" smtClean="0"/>
              <a:t>‹N›</a:t>
            </a:fld>
            <a:endParaRPr lang="it-IT" dirty="0"/>
          </a:p>
        </p:txBody>
      </p:sp>
    </p:spTree>
    <p:extLst>
      <p:ext uri="{BB962C8B-B14F-4D97-AF65-F5344CB8AC3E}">
        <p14:creationId xmlns:p14="http://schemas.microsoft.com/office/powerpoint/2010/main" val="15981790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0.png"/></Relationships>
</file>

<file path=ppt/slides/_rels/slide11.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1.jpeg"/><Relationship Id="rId7" Type="http://schemas.openxmlformats.org/officeDocument/2006/relationships/image" Target="../media/image8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3.jpeg"/><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jpe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3.jpe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jpeg"/><Relationship Id="rId7"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jpeg"/><Relationship Id="rId9" Type="http://schemas.openxmlformats.org/officeDocument/2006/relationships/image" Target="../media/image29.gif"/></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jpe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3.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3.jpeg"/><Relationship Id="rId5" Type="http://schemas.openxmlformats.org/officeDocument/2006/relationships/image" Target="../media/image1.jpeg"/><Relationship Id="rId4"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jpeg"/><Relationship Id="rId5" Type="http://schemas.openxmlformats.org/officeDocument/2006/relationships/image" Target="../media/image1.jpeg"/><Relationship Id="rId4"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1.jpeg"/><Relationship Id="rId7"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jpe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comments" Target="../comments/commen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omments" Target="../comments/comment3.xml"/><Relationship Id="rId5" Type="http://schemas.openxmlformats.org/officeDocument/2006/relationships/image" Target="../media/image5.jpe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comments" Target="../comments/comment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6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8.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1"/>
          <p:cNvSpPr>
            <a:spLocks noChangeArrowheads="1"/>
          </p:cNvSpPr>
          <p:nvPr/>
        </p:nvSpPr>
        <p:spPr bwMode="auto">
          <a:xfrm>
            <a:off x="0" y="0"/>
            <a:ext cx="12189884" cy="3429000"/>
          </a:xfrm>
          <a:prstGeom prst="rect">
            <a:avLst/>
          </a:prstGeom>
          <a:solidFill>
            <a:srgbClr val="00677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dirty="0"/>
          </a:p>
        </p:txBody>
      </p:sp>
      <p:grpSp>
        <p:nvGrpSpPr>
          <p:cNvPr id="5" name="Group 17"/>
          <p:cNvGrpSpPr>
            <a:grpSpLocks/>
          </p:cNvGrpSpPr>
          <p:nvPr/>
        </p:nvGrpSpPr>
        <p:grpSpPr bwMode="auto">
          <a:xfrm>
            <a:off x="0" y="2759075"/>
            <a:ext cx="12189884" cy="4098925"/>
            <a:chOff x="0" y="1738"/>
            <a:chExt cx="5760" cy="2582"/>
          </a:xfrm>
        </p:grpSpPr>
        <p:pic>
          <p:nvPicPr>
            <p:cNvPr id="6" name="Picture 15" descr="Fond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58"/>
              <a:ext cx="5760" cy="21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3" descr="logo +marchi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60"/>
              <a:ext cx="4321" cy="72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422"/>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ectangle 3"/>
          <p:cNvSpPr>
            <a:spLocks noGrp="1" noChangeArrowheads="1"/>
          </p:cNvSpPr>
          <p:nvPr>
            <p:ph type="ctrTitle"/>
          </p:nvPr>
        </p:nvSpPr>
        <p:spPr>
          <a:xfrm>
            <a:off x="4709750" y="812482"/>
            <a:ext cx="6206780" cy="1213485"/>
          </a:xfrm>
        </p:spPr>
        <p:txBody>
          <a:bodyPr anchor="t">
            <a:noAutofit/>
          </a:bodyPr>
          <a:lstStyle/>
          <a:p>
            <a:r>
              <a:rPr lang="en-GB" altLang="it-IT" sz="2800" cap="small" spc="300" dirty="0" smtClean="0">
                <a:solidFill>
                  <a:schemeClr val="bg1"/>
                </a:solidFill>
                <a:latin typeface="HelveticaNeueLT Std Lt" panose="020B0403020202020204" pitchFamily="34" charset="0"/>
              </a:rPr>
              <a:t>Development of a simulation environment for teleoperated surgical task</a:t>
            </a:r>
            <a:endParaRPr lang="en-GB" altLang="it-IT" sz="2800" cap="small" spc="300" dirty="0">
              <a:solidFill>
                <a:schemeClr val="bg1"/>
              </a:solidFill>
              <a:latin typeface="HelveticaNeueLT Std Lt" panose="020B0403020202020204" pitchFamily="34" charset="0"/>
            </a:endParaRPr>
          </a:p>
        </p:txBody>
      </p:sp>
      <p:sp>
        <p:nvSpPr>
          <p:cNvPr id="11" name="Rectangle 4"/>
          <p:cNvSpPr txBox="1">
            <a:spLocks noChangeArrowheads="1"/>
          </p:cNvSpPr>
          <p:nvPr/>
        </p:nvSpPr>
        <p:spPr bwMode="auto">
          <a:xfrm>
            <a:off x="4709749" y="3425825"/>
            <a:ext cx="6206780" cy="1425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fontAlgn="base">
              <a:spcBef>
                <a:spcPct val="20000"/>
              </a:spcBef>
              <a:spcAft>
                <a:spcPct val="0"/>
              </a:spcAft>
              <a:buClr>
                <a:srgbClr val="822433"/>
              </a:buClr>
              <a:buNone/>
              <a:defRPr sz="2400" kern="1200">
                <a:solidFill>
                  <a:srgbClr val="000000"/>
                </a:solidFill>
                <a:latin typeface="+mn-lt"/>
                <a:ea typeface="+mn-ea"/>
                <a:cs typeface="+mn-cs"/>
              </a:defRPr>
            </a:lvl1pPr>
            <a:lvl2pPr marL="457200" indent="0" algn="ctr" rtl="0" fontAlgn="base">
              <a:spcBef>
                <a:spcPct val="20000"/>
              </a:spcBef>
              <a:spcAft>
                <a:spcPct val="0"/>
              </a:spcAft>
              <a:buNone/>
              <a:defRPr sz="2000" kern="1200">
                <a:solidFill>
                  <a:srgbClr val="000000"/>
                </a:solidFill>
                <a:latin typeface="+mn-lt"/>
                <a:ea typeface="+mn-ea"/>
                <a:cs typeface="+mn-cs"/>
              </a:defRPr>
            </a:lvl2pPr>
            <a:lvl3pPr marL="914400" indent="0" algn="ctr" rtl="0" fontAlgn="base">
              <a:spcBef>
                <a:spcPct val="20000"/>
              </a:spcBef>
              <a:spcAft>
                <a:spcPct val="0"/>
              </a:spcAft>
              <a:buNone/>
              <a:defRPr sz="1800" kern="1200">
                <a:solidFill>
                  <a:srgbClr val="000000"/>
                </a:solidFill>
                <a:latin typeface="+mn-lt"/>
                <a:ea typeface="+mn-ea"/>
                <a:cs typeface="+mn-cs"/>
              </a:defRPr>
            </a:lvl3pPr>
            <a:lvl4pPr marL="1371600" indent="0" algn="ctr" rtl="0" fontAlgn="base">
              <a:spcBef>
                <a:spcPct val="20000"/>
              </a:spcBef>
              <a:spcAft>
                <a:spcPct val="0"/>
              </a:spcAft>
              <a:buNone/>
              <a:defRPr sz="1600" kern="1200">
                <a:solidFill>
                  <a:srgbClr val="000000"/>
                </a:solidFill>
                <a:latin typeface="+mn-lt"/>
                <a:ea typeface="+mn-ea"/>
                <a:cs typeface="+mn-cs"/>
              </a:defRPr>
            </a:lvl4pPr>
            <a:lvl5pPr marL="1828800" indent="0" algn="ctr" rtl="0" fontAlgn="base">
              <a:spcBef>
                <a:spcPct val="20000"/>
              </a:spcBef>
              <a:spcAft>
                <a:spcPct val="0"/>
              </a:spcAft>
              <a:buNone/>
              <a:defRPr sz="1600" kern="1200">
                <a:solidFill>
                  <a:srgbClr val="000000"/>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defTabSz="914400" rtl="0" eaLnBrk="1" fontAlgn="base" latinLnBrk="0" hangingPunct="1">
              <a:lnSpc>
                <a:spcPct val="100000"/>
              </a:lnSpc>
              <a:spcBef>
                <a:spcPct val="20000"/>
              </a:spcBef>
              <a:spcAft>
                <a:spcPct val="0"/>
              </a:spcAft>
              <a:buClr>
                <a:srgbClr val="822433"/>
              </a:buClr>
              <a:buSzTx/>
              <a:buFontTx/>
              <a:buNone/>
              <a:tabLst/>
              <a:defRPr/>
            </a:pPr>
            <a:r>
              <a:rPr kumimoji="0" lang="en-GB" altLang="it-IT" sz="1800" b="0" i="1" u="none" strike="noStrike" kern="1200" cap="none" spc="0" normalizeH="0" baseline="0" dirty="0" smtClean="0">
                <a:ln>
                  <a:noFill/>
                </a:ln>
                <a:solidFill>
                  <a:srgbClr val="FFFFFF"/>
                </a:solidFill>
                <a:effectLst/>
                <a:uLnTx/>
                <a:uFillTx/>
                <a:latin typeface="HelveticaNeueLT Std Lt" panose="020B0403020202020204" pitchFamily="34" charset="0"/>
              </a:rPr>
              <a:t>Faculty of Information Engineering, Computer Science and Statistics</a:t>
            </a:r>
          </a:p>
          <a:p>
            <a:pPr marL="0" marR="0" lvl="0" indent="0" defTabSz="914400" rtl="0" eaLnBrk="1" fontAlgn="base" latinLnBrk="0" hangingPunct="1">
              <a:lnSpc>
                <a:spcPct val="100000"/>
              </a:lnSpc>
              <a:spcBef>
                <a:spcPct val="20000"/>
              </a:spcBef>
              <a:spcAft>
                <a:spcPct val="0"/>
              </a:spcAft>
              <a:buClr>
                <a:srgbClr val="822433"/>
              </a:buClr>
              <a:buSzTx/>
              <a:buFontTx/>
              <a:buNone/>
              <a:tabLst/>
              <a:defRPr/>
            </a:pPr>
            <a:r>
              <a:rPr kumimoji="0" lang="en-GB" altLang="it-IT" sz="1800" b="0" i="1" u="none" strike="noStrike" kern="1200" cap="none" spc="0" normalizeH="0" baseline="0" dirty="0" smtClean="0">
                <a:ln>
                  <a:noFill/>
                </a:ln>
                <a:solidFill>
                  <a:srgbClr val="FFFFFF"/>
                </a:solidFill>
                <a:effectLst/>
                <a:uLnTx/>
                <a:uFillTx/>
                <a:latin typeface="HelveticaNeueLT Std Lt" panose="020B0403020202020204" pitchFamily="34" charset="0"/>
              </a:rPr>
              <a:t>M.Sc. </a:t>
            </a:r>
            <a:r>
              <a:rPr lang="en-GB" altLang="it-IT" sz="1800" i="1" dirty="0" smtClean="0">
                <a:solidFill>
                  <a:srgbClr val="FFFFFF"/>
                </a:solidFill>
                <a:latin typeface="HelveticaNeueLT Std Lt" panose="020B0403020202020204" pitchFamily="34" charset="0"/>
              </a:rPr>
              <a:t>in Artificial Intelligence and Robotics</a:t>
            </a:r>
          </a:p>
          <a:p>
            <a:pPr marL="0" marR="0" lvl="0" indent="0" defTabSz="914400" rtl="0" eaLnBrk="1" fontAlgn="base" latinLnBrk="0" hangingPunct="1">
              <a:lnSpc>
                <a:spcPct val="100000"/>
              </a:lnSpc>
              <a:spcBef>
                <a:spcPct val="20000"/>
              </a:spcBef>
              <a:spcAft>
                <a:spcPct val="0"/>
              </a:spcAft>
              <a:buClr>
                <a:srgbClr val="822433"/>
              </a:buClr>
              <a:buSzTx/>
              <a:buFontTx/>
              <a:buNone/>
              <a:tabLst/>
              <a:defRPr/>
            </a:pPr>
            <a:r>
              <a:rPr kumimoji="0" lang="en-GB" altLang="it-IT" sz="1800" b="0" i="1" u="none" strike="noStrike" kern="1200" cap="none" spc="0" normalizeH="0" baseline="0" smtClean="0">
                <a:ln>
                  <a:noFill/>
                </a:ln>
                <a:solidFill>
                  <a:srgbClr val="FFFFFF"/>
                </a:solidFill>
                <a:effectLst/>
                <a:uLnTx/>
                <a:uFillTx/>
                <a:latin typeface="HelveticaNeueLT Std Lt" panose="020B0403020202020204" pitchFamily="34" charset="0"/>
              </a:rPr>
              <a:t>AA</a:t>
            </a:r>
            <a:r>
              <a:rPr kumimoji="0" lang="en-GB" altLang="it-IT" sz="1800" b="0" i="1" u="none" strike="noStrike" kern="1200" cap="none" spc="0" normalizeH="0" smtClean="0">
                <a:ln>
                  <a:noFill/>
                </a:ln>
                <a:solidFill>
                  <a:srgbClr val="FFFFFF"/>
                </a:solidFill>
                <a:effectLst/>
                <a:uLnTx/>
                <a:uFillTx/>
                <a:latin typeface="HelveticaNeueLT Std Lt" panose="020B0403020202020204" pitchFamily="34" charset="0"/>
              </a:rPr>
              <a:t> 2016-2017</a:t>
            </a:r>
            <a:endParaRPr kumimoji="0" lang="en-GB" altLang="it-IT" sz="1800" b="0" i="1" u="none" strike="noStrike" kern="1200" cap="none" spc="0" normalizeH="0" dirty="0" smtClean="0">
              <a:ln>
                <a:noFill/>
              </a:ln>
              <a:solidFill>
                <a:srgbClr val="FFFFFF"/>
              </a:solidFill>
              <a:effectLst/>
              <a:uLnTx/>
              <a:uFillTx/>
              <a:latin typeface="HelveticaNeueLT Std Lt" panose="020B0403020202020204" pitchFamily="34" charset="0"/>
            </a:endParaRPr>
          </a:p>
        </p:txBody>
      </p:sp>
      <p:sp>
        <p:nvSpPr>
          <p:cNvPr id="13" name="Rectangle 4"/>
          <p:cNvSpPr txBox="1">
            <a:spLocks noChangeArrowheads="1"/>
          </p:cNvSpPr>
          <p:nvPr/>
        </p:nvSpPr>
        <p:spPr bwMode="auto">
          <a:xfrm>
            <a:off x="779194" y="5636418"/>
            <a:ext cx="4420603" cy="10100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fontAlgn="base">
              <a:spcBef>
                <a:spcPct val="20000"/>
              </a:spcBef>
              <a:spcAft>
                <a:spcPct val="0"/>
              </a:spcAft>
              <a:buClr>
                <a:srgbClr val="822433"/>
              </a:buClr>
              <a:buNone/>
              <a:defRPr sz="2400" kern="1200">
                <a:solidFill>
                  <a:srgbClr val="000000"/>
                </a:solidFill>
                <a:latin typeface="+mn-lt"/>
                <a:ea typeface="+mn-ea"/>
                <a:cs typeface="+mn-cs"/>
              </a:defRPr>
            </a:lvl1pPr>
            <a:lvl2pPr marL="457200" indent="0" algn="ctr" rtl="0" fontAlgn="base">
              <a:spcBef>
                <a:spcPct val="20000"/>
              </a:spcBef>
              <a:spcAft>
                <a:spcPct val="0"/>
              </a:spcAft>
              <a:buNone/>
              <a:defRPr sz="2000" kern="1200">
                <a:solidFill>
                  <a:srgbClr val="000000"/>
                </a:solidFill>
                <a:latin typeface="+mn-lt"/>
                <a:ea typeface="+mn-ea"/>
                <a:cs typeface="+mn-cs"/>
              </a:defRPr>
            </a:lvl2pPr>
            <a:lvl3pPr marL="914400" indent="0" algn="ctr" rtl="0" fontAlgn="base">
              <a:spcBef>
                <a:spcPct val="20000"/>
              </a:spcBef>
              <a:spcAft>
                <a:spcPct val="0"/>
              </a:spcAft>
              <a:buNone/>
              <a:defRPr sz="1800" kern="1200">
                <a:solidFill>
                  <a:srgbClr val="000000"/>
                </a:solidFill>
                <a:latin typeface="+mn-lt"/>
                <a:ea typeface="+mn-ea"/>
                <a:cs typeface="+mn-cs"/>
              </a:defRPr>
            </a:lvl3pPr>
            <a:lvl4pPr marL="1371600" indent="0" algn="ctr" rtl="0" fontAlgn="base">
              <a:spcBef>
                <a:spcPct val="20000"/>
              </a:spcBef>
              <a:spcAft>
                <a:spcPct val="0"/>
              </a:spcAft>
              <a:buNone/>
              <a:defRPr sz="1600" kern="1200">
                <a:solidFill>
                  <a:srgbClr val="000000"/>
                </a:solidFill>
                <a:latin typeface="+mn-lt"/>
                <a:ea typeface="+mn-ea"/>
                <a:cs typeface="+mn-cs"/>
              </a:defRPr>
            </a:lvl4pPr>
            <a:lvl5pPr marL="1828800" indent="0" algn="ctr" rtl="0" fontAlgn="base">
              <a:spcBef>
                <a:spcPct val="20000"/>
              </a:spcBef>
              <a:spcAft>
                <a:spcPct val="0"/>
              </a:spcAft>
              <a:buNone/>
              <a:defRPr sz="1600" kern="1200">
                <a:solidFill>
                  <a:srgbClr val="000000"/>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defRPr/>
            </a:pPr>
            <a:r>
              <a:rPr lang="en-GB" sz="1800" cap="small" dirty="0" smtClean="0">
                <a:solidFill>
                  <a:schemeClr val="bg1"/>
                </a:solidFill>
                <a:latin typeface="HelveticaNeueLT Std Lt" panose="020B0403020202020204" pitchFamily="34" charset="0"/>
              </a:rPr>
              <a:t>Professor:</a:t>
            </a:r>
          </a:p>
          <a:p>
            <a:pPr lvl="0" algn="l">
              <a:defRPr/>
            </a:pPr>
            <a:r>
              <a:rPr lang="en-GB" sz="1800" i="1" dirty="0" smtClean="0">
                <a:solidFill>
                  <a:schemeClr val="bg1"/>
                </a:solidFill>
                <a:latin typeface="HelveticaNeueLT Std Lt" panose="020B0403020202020204" pitchFamily="34" charset="0"/>
              </a:rPr>
              <a:t>Marilena Vendittelli</a:t>
            </a:r>
          </a:p>
          <a:p>
            <a:pPr lvl="0" algn="l">
              <a:defRPr/>
            </a:pPr>
            <a:r>
              <a:rPr kumimoji="0" lang="en-GB" altLang="it-IT" sz="1800" b="0" i="1" u="none" strike="noStrike" kern="1200" cap="none" spc="0" normalizeH="0" dirty="0" smtClean="0">
                <a:ln>
                  <a:noFill/>
                </a:ln>
                <a:solidFill>
                  <a:schemeClr val="bg1"/>
                </a:solidFill>
                <a:effectLst/>
                <a:uLnTx/>
                <a:uFillTx/>
                <a:latin typeface="HelveticaNeueLT Std Lt" panose="020B0403020202020204" pitchFamily="34" charset="0"/>
              </a:rPr>
              <a:t>Alessandro De Luca</a:t>
            </a:r>
          </a:p>
        </p:txBody>
      </p:sp>
      <p:sp>
        <p:nvSpPr>
          <p:cNvPr id="14" name="Rectangle 4"/>
          <p:cNvSpPr txBox="1">
            <a:spLocks noChangeArrowheads="1"/>
          </p:cNvSpPr>
          <p:nvPr/>
        </p:nvSpPr>
        <p:spPr bwMode="auto">
          <a:xfrm>
            <a:off x="6934227" y="5636418"/>
            <a:ext cx="4420603" cy="10100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fontAlgn="base">
              <a:spcBef>
                <a:spcPct val="20000"/>
              </a:spcBef>
              <a:spcAft>
                <a:spcPct val="0"/>
              </a:spcAft>
              <a:buClr>
                <a:srgbClr val="822433"/>
              </a:buClr>
              <a:buNone/>
              <a:defRPr sz="2400" kern="1200">
                <a:solidFill>
                  <a:srgbClr val="000000"/>
                </a:solidFill>
                <a:latin typeface="+mn-lt"/>
                <a:ea typeface="+mn-ea"/>
                <a:cs typeface="+mn-cs"/>
              </a:defRPr>
            </a:lvl1pPr>
            <a:lvl2pPr marL="457200" indent="0" algn="ctr" rtl="0" fontAlgn="base">
              <a:spcBef>
                <a:spcPct val="20000"/>
              </a:spcBef>
              <a:spcAft>
                <a:spcPct val="0"/>
              </a:spcAft>
              <a:buNone/>
              <a:defRPr sz="2000" kern="1200">
                <a:solidFill>
                  <a:srgbClr val="000000"/>
                </a:solidFill>
                <a:latin typeface="+mn-lt"/>
                <a:ea typeface="+mn-ea"/>
                <a:cs typeface="+mn-cs"/>
              </a:defRPr>
            </a:lvl2pPr>
            <a:lvl3pPr marL="914400" indent="0" algn="ctr" rtl="0" fontAlgn="base">
              <a:spcBef>
                <a:spcPct val="20000"/>
              </a:spcBef>
              <a:spcAft>
                <a:spcPct val="0"/>
              </a:spcAft>
              <a:buNone/>
              <a:defRPr sz="1800" kern="1200">
                <a:solidFill>
                  <a:srgbClr val="000000"/>
                </a:solidFill>
                <a:latin typeface="+mn-lt"/>
                <a:ea typeface="+mn-ea"/>
                <a:cs typeface="+mn-cs"/>
              </a:defRPr>
            </a:lvl3pPr>
            <a:lvl4pPr marL="1371600" indent="0" algn="ctr" rtl="0" fontAlgn="base">
              <a:spcBef>
                <a:spcPct val="20000"/>
              </a:spcBef>
              <a:spcAft>
                <a:spcPct val="0"/>
              </a:spcAft>
              <a:buNone/>
              <a:defRPr sz="1600" kern="1200">
                <a:solidFill>
                  <a:srgbClr val="000000"/>
                </a:solidFill>
                <a:latin typeface="+mn-lt"/>
                <a:ea typeface="+mn-ea"/>
                <a:cs typeface="+mn-cs"/>
              </a:defRPr>
            </a:lvl4pPr>
            <a:lvl5pPr marL="1828800" indent="0" algn="ctr" rtl="0" fontAlgn="base">
              <a:spcBef>
                <a:spcPct val="20000"/>
              </a:spcBef>
              <a:spcAft>
                <a:spcPct val="0"/>
              </a:spcAft>
              <a:buNone/>
              <a:defRPr sz="1600" kern="1200">
                <a:solidFill>
                  <a:srgbClr val="000000"/>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r">
              <a:defRPr/>
            </a:pPr>
            <a:r>
              <a:rPr lang="en-GB" sz="1800" cap="small" dirty="0" smtClean="0">
                <a:solidFill>
                  <a:schemeClr val="bg1"/>
                </a:solidFill>
                <a:latin typeface="HelveticaNeueLT Std Lt" panose="020B0403020202020204" pitchFamily="34" charset="0"/>
              </a:rPr>
              <a:t>Presenter:</a:t>
            </a:r>
          </a:p>
          <a:p>
            <a:pPr lvl="0" algn="r">
              <a:defRPr/>
            </a:pPr>
            <a:r>
              <a:rPr lang="en-GB" sz="1800" i="1" dirty="0" smtClean="0">
                <a:solidFill>
                  <a:schemeClr val="bg1"/>
                </a:solidFill>
                <a:latin typeface="HelveticaNeueLT Std Lt" panose="020B0403020202020204" pitchFamily="34" charset="0"/>
              </a:rPr>
              <a:t>Aloise Irvin, Colosi Mirco, Gigli Andrea</a:t>
            </a:r>
            <a:endParaRPr kumimoji="0" lang="en-GB" altLang="it-IT" sz="1800" b="0" i="1" u="none" strike="noStrike" kern="1200" cap="none" spc="0" normalizeH="0" dirty="0" smtClean="0">
              <a:ln>
                <a:noFill/>
              </a:ln>
              <a:solidFill>
                <a:schemeClr val="bg1"/>
              </a:solidFill>
              <a:effectLst/>
              <a:uLnTx/>
              <a:uFillTx/>
              <a:latin typeface="HelveticaNeueLT Std Lt" panose="020B0403020202020204" pitchFamily="34" charset="0"/>
            </a:endParaRPr>
          </a:p>
        </p:txBody>
      </p:sp>
    </p:spTree>
    <p:extLst>
      <p:ext uri="{BB962C8B-B14F-4D97-AF65-F5344CB8AC3E}">
        <p14:creationId xmlns:p14="http://schemas.microsoft.com/office/powerpoint/2010/main" val="276666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10</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Teleoperation task</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3" name="Rectangle 2"/>
          <p:cNvSpPr txBox="1">
            <a:spLocks noChangeArrowheads="1"/>
          </p:cNvSpPr>
          <p:nvPr/>
        </p:nvSpPr>
        <p:spPr bwMode="auto">
          <a:xfrm>
            <a:off x="1116012" y="914353"/>
            <a:ext cx="10009187" cy="7338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2000" b="0" dirty="0" smtClean="0">
                <a:solidFill>
                  <a:schemeClr val="tx1"/>
                </a:solidFill>
                <a:latin typeface="HelveticaNeueLT Std Lt" panose="020B0403020202020204" pitchFamily="34" charset="0"/>
              </a:rPr>
              <a:t>The aim of the project is use the </a:t>
            </a:r>
            <a:r>
              <a:rPr lang="en-GB" altLang="it-IT" sz="2000" b="0" i="1" dirty="0" smtClean="0">
                <a:solidFill>
                  <a:schemeClr val="tx1"/>
                </a:solidFill>
                <a:latin typeface="HelveticaNeueLT Std Lt" panose="020B0403020202020204" pitchFamily="34" charset="0"/>
              </a:rPr>
              <a:t>Geomagic Touch </a:t>
            </a:r>
            <a:r>
              <a:rPr lang="en-GB" altLang="it-IT" sz="2000" dirty="0" smtClean="0">
                <a:solidFill>
                  <a:schemeClr val="tx1"/>
                </a:solidFill>
                <a:latin typeface="HelveticaNeueLT Std Lt" panose="020B0403020202020204" pitchFamily="34" charset="0"/>
              </a:rPr>
              <a:t>(master)</a:t>
            </a:r>
            <a:r>
              <a:rPr lang="en-GB" altLang="it-IT" sz="2000" b="0" dirty="0" smtClean="0">
                <a:solidFill>
                  <a:schemeClr val="tx1"/>
                </a:solidFill>
                <a:latin typeface="HelveticaNeueLT Std Lt" panose="020B0403020202020204" pitchFamily="34" charset="0"/>
              </a:rPr>
              <a:t> to simulate the teleoperation of a </a:t>
            </a:r>
            <a:r>
              <a:rPr lang="en-GB" altLang="it-IT" sz="2000" b="0" i="1" dirty="0" smtClean="0">
                <a:solidFill>
                  <a:schemeClr val="tx1"/>
                </a:solidFill>
                <a:latin typeface="HelveticaNeueLT Std Lt" panose="020B0403020202020204" pitchFamily="34" charset="0"/>
              </a:rPr>
              <a:t>KUKA LWR 4+ </a:t>
            </a:r>
            <a:r>
              <a:rPr lang="en-GB" altLang="it-IT" sz="2000" dirty="0" smtClean="0">
                <a:solidFill>
                  <a:schemeClr val="tx1"/>
                </a:solidFill>
                <a:latin typeface="HelveticaNeueLT Std Lt" panose="020B0403020202020204" pitchFamily="34" charset="0"/>
              </a:rPr>
              <a:t>(slave)</a:t>
            </a:r>
            <a:r>
              <a:rPr lang="en-GB" altLang="it-IT" sz="2000" b="0" dirty="0">
                <a:solidFill>
                  <a:schemeClr val="tx1"/>
                </a:solidFill>
                <a:latin typeface="HelveticaNeueLT Std Lt" panose="020B0403020202020204" pitchFamily="34" charset="0"/>
              </a:rPr>
              <a:t>.</a:t>
            </a:r>
            <a:endParaRPr kumimoji="0" lang="en-GB" altLang="it-IT" sz="2000" b="0" u="none" strike="noStrike" kern="1200" cap="small" spc="0" normalizeH="0" dirty="0" smtClean="0">
              <a:ln>
                <a:noFill/>
              </a:ln>
              <a:solidFill>
                <a:schemeClr val="tx1"/>
              </a:solidFill>
              <a:effectLst/>
              <a:uLnTx/>
              <a:uFillTx/>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42" name="Rectangle 2"/>
              <p:cNvSpPr txBox="1">
                <a:spLocks noChangeArrowheads="1"/>
              </p:cNvSpPr>
              <p:nvPr/>
            </p:nvSpPr>
            <p:spPr bwMode="auto">
              <a:xfrm>
                <a:off x="1116012" y="1770484"/>
                <a:ext cx="10009187" cy="73385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At each time-step, given the right </a:t>
                </a:r>
                <a:r>
                  <a:rPr lang="en-GB" altLang="it-IT" sz="1800" dirty="0" smtClean="0">
                    <a:solidFill>
                      <a:schemeClr val="tx1"/>
                    </a:solidFill>
                    <a:latin typeface="HelveticaNeueLT Std Lt" panose="020B0403020202020204" pitchFamily="34" charset="0"/>
                  </a:rPr>
                  <a:t>desired pose </a:t>
                </a:r>
                <a14:m>
                  <m:oMath xmlns:m="http://schemas.openxmlformats.org/officeDocument/2006/math">
                    <m:sSup>
                      <m:sSupPr>
                        <m:ctrlPr>
                          <a:rPr lang="en-GB" altLang="it-IT" sz="1800" b="0" i="1" smtClean="0">
                            <a:solidFill>
                              <a:schemeClr val="tx1"/>
                            </a:solidFill>
                            <a:latin typeface="Cambria Math" panose="02040503050406030204" pitchFamily="18" charset="0"/>
                          </a:rPr>
                        </m:ctrlPr>
                      </m:sSupPr>
                      <m:e>
                        <m:r>
                          <a:rPr lang="it-IT" altLang="it-IT" sz="1800" b="0" i="1">
                            <a:solidFill>
                              <a:schemeClr val="tx1"/>
                            </a:solidFill>
                            <a:latin typeface="Cambria Math" panose="02040503050406030204" pitchFamily="18" charset="0"/>
                          </a:rPr>
                          <m:t>(</m:t>
                        </m:r>
                        <m:sSub>
                          <m:sSubPr>
                            <m:ctrlPr>
                              <a:rPr lang="it-IT" altLang="it-IT" sz="1800" b="0" i="1">
                                <a:solidFill>
                                  <a:schemeClr val="tx1"/>
                                </a:solidFill>
                                <a:latin typeface="Cambria Math" panose="02040503050406030204" pitchFamily="18" charset="0"/>
                              </a:rPr>
                            </m:ctrlPr>
                          </m:sSubPr>
                          <m:e>
                            <m:r>
                              <a:rPr lang="it-IT" altLang="it-IT" sz="1800" i="1">
                                <a:solidFill>
                                  <a:schemeClr val="tx1"/>
                                </a:solidFill>
                                <a:latin typeface="Cambria Math" panose="02040503050406030204" pitchFamily="18" charset="0"/>
                              </a:rPr>
                              <m:t>𝒑</m:t>
                            </m:r>
                          </m:e>
                          <m:sub>
                            <m:r>
                              <a:rPr lang="it-IT" altLang="it-IT" sz="1800" i="1">
                                <a:solidFill>
                                  <a:schemeClr val="tx1"/>
                                </a:solidFill>
                                <a:latin typeface="Cambria Math" panose="02040503050406030204" pitchFamily="18" charset="0"/>
                              </a:rPr>
                              <m:t>𝒅</m:t>
                            </m:r>
                          </m:sub>
                        </m:sSub>
                        <m:r>
                          <a:rPr lang="it-IT" altLang="it-IT" sz="1800" b="0" i="1">
                            <a:solidFill>
                              <a:schemeClr val="tx1"/>
                            </a:solidFill>
                            <a:latin typeface="Cambria Math" panose="02040503050406030204" pitchFamily="18" charset="0"/>
                          </a:rPr>
                          <m:t> </m:t>
                        </m:r>
                        <m:sSub>
                          <m:sSubPr>
                            <m:ctrlPr>
                              <a:rPr lang="it-IT" altLang="it-IT" sz="1800" b="0" i="1">
                                <a:solidFill>
                                  <a:schemeClr val="tx1"/>
                                </a:solidFill>
                                <a:latin typeface="Cambria Math" panose="02040503050406030204" pitchFamily="18" charset="0"/>
                              </a:rPr>
                            </m:ctrlPr>
                          </m:sSubPr>
                          <m:e>
                            <m:r>
                              <a:rPr lang="it-IT" altLang="it-IT" sz="1800" b="0" i="1">
                                <a:solidFill>
                                  <a:schemeClr val="tx1"/>
                                </a:solidFill>
                                <a:latin typeface="Cambria Math" panose="02040503050406030204" pitchFamily="18" charset="0"/>
                                <a:ea typeface="Cambria Math" panose="02040503050406030204" pitchFamily="18" charset="0"/>
                              </a:rPr>
                              <m:t>𝜙</m:t>
                            </m:r>
                          </m:e>
                          <m:sub>
                            <m:r>
                              <a:rPr lang="it-IT" altLang="it-IT" sz="1800" b="0" i="1">
                                <a:solidFill>
                                  <a:schemeClr val="tx1"/>
                                </a:solidFill>
                                <a:latin typeface="Cambria Math" panose="02040503050406030204" pitchFamily="18" charset="0"/>
                              </a:rPr>
                              <m:t>𝑑</m:t>
                            </m:r>
                          </m:sub>
                        </m:sSub>
                        <m:r>
                          <a:rPr lang="it-IT" altLang="it-IT" sz="1800" b="0" i="1">
                            <a:solidFill>
                              <a:schemeClr val="tx1"/>
                            </a:solidFill>
                            <a:latin typeface="Cambria Math" panose="02040503050406030204" pitchFamily="18" charset="0"/>
                          </a:rPr>
                          <m:t>)</m:t>
                        </m:r>
                      </m:e>
                      <m:sup>
                        <m:r>
                          <a:rPr lang="it-IT" altLang="it-IT" sz="1800" b="0" i="1" smtClean="0">
                            <a:solidFill>
                              <a:schemeClr val="tx1"/>
                            </a:solidFill>
                            <a:latin typeface="Cambria Math" panose="02040503050406030204" pitchFamily="18" charset="0"/>
                          </a:rPr>
                          <m:t>𝑇</m:t>
                        </m:r>
                      </m:sup>
                    </m:sSup>
                  </m:oMath>
                </a14:m>
                <a:r>
                  <a:rPr lang="en-GB" altLang="it-IT" sz="1800" b="0" dirty="0" smtClean="0">
                    <a:solidFill>
                      <a:schemeClr val="tx1"/>
                    </a:solidFill>
                    <a:latin typeface="HelveticaNeueLT Std Lt" panose="020B0403020202020204" pitchFamily="34" charset="0"/>
                  </a:rPr>
                  <a:t>, the robot has to </a:t>
                </a:r>
                <a:r>
                  <a:rPr lang="en-GB" altLang="it-IT" sz="1800" dirty="0" smtClean="0">
                    <a:solidFill>
                      <a:schemeClr val="tx1"/>
                    </a:solidFill>
                    <a:latin typeface="HelveticaNeueLT Std Lt" panose="020B0403020202020204" pitchFamily="34" charset="0"/>
                  </a:rPr>
                  <a:t>converge</a:t>
                </a:r>
                <a:r>
                  <a:rPr lang="en-GB" altLang="it-IT" sz="1800" b="0" dirty="0" smtClean="0">
                    <a:solidFill>
                      <a:schemeClr val="tx1"/>
                    </a:solidFill>
                    <a:latin typeface="HelveticaNeueLT Std Lt" panose="020B0403020202020204" pitchFamily="34" charset="0"/>
                  </a:rPr>
                  <a:t> to it and a </a:t>
                </a:r>
                <a:r>
                  <a:rPr lang="en-GB" altLang="it-IT" sz="1800" dirty="0" smtClean="0">
                    <a:solidFill>
                      <a:schemeClr val="tx1"/>
                    </a:solidFill>
                    <a:latin typeface="HelveticaNeueLT Std Lt" panose="020B0403020202020204" pitchFamily="34" charset="0"/>
                  </a:rPr>
                  <a:t>force feedback</a:t>
                </a:r>
                <a:r>
                  <a:rPr lang="en-GB" altLang="it-IT" sz="1800" b="0" dirty="0" smtClean="0">
                    <a:solidFill>
                      <a:schemeClr val="tx1"/>
                    </a:solidFill>
                    <a:latin typeface="HelveticaNeueLT Std Lt" panose="020B0403020202020204" pitchFamily="34" charset="0"/>
                  </a:rPr>
                  <a:t> must be returned through the haptic device. Two main problems to be solved:</a:t>
                </a:r>
                <a:endPar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endParaRPr>
              </a:p>
            </p:txBody>
          </p:sp>
        </mc:Choice>
        <mc:Fallback xmlns="">
          <p:sp>
            <p:nvSpPr>
              <p:cNvPr id="42" name="Rectangle 2"/>
              <p:cNvSpPr txBox="1">
                <a:spLocks noRot="1" noChangeAspect="1" noMove="1" noResize="1" noEditPoints="1" noAdjustHandles="1" noChangeArrowheads="1" noChangeShapeType="1" noTextEdit="1"/>
              </p:cNvSpPr>
              <p:nvPr/>
            </p:nvSpPr>
            <p:spPr bwMode="auto">
              <a:xfrm>
                <a:off x="1116012" y="1770484"/>
                <a:ext cx="10009187" cy="733855"/>
              </a:xfrm>
              <a:prstGeom prst="rect">
                <a:avLst/>
              </a:prstGeom>
              <a:blipFill>
                <a:blip r:embed="rId4"/>
                <a:stretch>
                  <a:fillRect l="-487" t="-4132" r="-548"/>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43" name="Freccia in giù 42"/>
          <p:cNvSpPr/>
          <p:nvPr/>
        </p:nvSpPr>
        <p:spPr>
          <a:xfrm>
            <a:off x="2996405" y="2570986"/>
            <a:ext cx="381000" cy="743811"/>
          </a:xfrm>
          <a:prstGeom prst="downArrow">
            <a:avLst>
              <a:gd name="adj1" fmla="val 36667"/>
              <a:gd name="adj2" fmla="val 50000"/>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Freccia in giù 15"/>
          <p:cNvSpPr/>
          <p:nvPr/>
        </p:nvSpPr>
        <p:spPr>
          <a:xfrm>
            <a:off x="8863805" y="2570986"/>
            <a:ext cx="381000" cy="743811"/>
          </a:xfrm>
          <a:prstGeom prst="downArrow">
            <a:avLst>
              <a:gd name="adj1" fmla="val 36667"/>
              <a:gd name="adj2" fmla="val 50000"/>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mc:AlternateContent xmlns:mc="http://schemas.openxmlformats.org/markup-compatibility/2006" xmlns:a14="http://schemas.microsoft.com/office/drawing/2010/main">
        <mc:Choice Requires="a14">
          <p:sp>
            <p:nvSpPr>
              <p:cNvPr id="20" name="Rectangle 2"/>
              <p:cNvSpPr txBox="1">
                <a:spLocks noChangeArrowheads="1"/>
              </p:cNvSpPr>
              <p:nvPr/>
            </p:nvSpPr>
            <p:spPr bwMode="auto">
              <a:xfrm>
                <a:off x="1116011" y="3482745"/>
                <a:ext cx="4141789" cy="1658420"/>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algn="ctr">
                  <a:defRPr/>
                </a:pPr>
                <a:r>
                  <a:rPr lang="en-GB" sz="1900" cap="small" dirty="0" smtClean="0">
                    <a:solidFill>
                      <a:schemeClr val="tx1"/>
                    </a:solidFill>
                    <a:latin typeface="HelveticaNeueLT Std Lt" panose="020B0403020202020204" pitchFamily="34" charset="0"/>
                  </a:rPr>
                  <a:t>Kuka’s inverse kinematic:</a:t>
                </a:r>
              </a:p>
              <a:p>
                <a:pPr algn="just">
                  <a:defRPr/>
                </a:pPr>
                <a:r>
                  <a:rPr lang="en-GB" sz="1800" b="0" dirty="0" smtClean="0">
                    <a:solidFill>
                      <a:schemeClr val="tx1"/>
                    </a:solidFill>
                    <a:latin typeface="HelveticaNeueLT Std Lt" panose="020B0403020202020204" pitchFamily="34" charset="0"/>
                  </a:rPr>
                  <a:t>The system generates as input </a:t>
                </a:r>
                <a14:m>
                  <m:oMath xmlns:m="http://schemas.openxmlformats.org/officeDocument/2006/math">
                    <m:sSub>
                      <m:sSubPr>
                        <m:ctrlPr>
                          <a:rPr lang="en-GB" sz="1800" b="0" i="1" smtClean="0">
                            <a:solidFill>
                              <a:schemeClr val="tx1"/>
                            </a:solidFill>
                            <a:latin typeface="Cambria Math" panose="02040503050406030204" pitchFamily="18" charset="0"/>
                          </a:rPr>
                        </m:ctrlPr>
                      </m:sSubPr>
                      <m:e>
                        <m:acc>
                          <m:accPr>
                            <m:chr m:val="̇"/>
                            <m:ctrlPr>
                              <a:rPr lang="en-GB" sz="1800" b="0" i="1" smtClean="0">
                                <a:solidFill>
                                  <a:schemeClr val="tx1"/>
                                </a:solidFill>
                                <a:latin typeface="Cambria Math" panose="02040503050406030204" pitchFamily="18" charset="0"/>
                              </a:rPr>
                            </m:ctrlPr>
                          </m:accPr>
                          <m:e>
                            <m:r>
                              <a:rPr lang="it-IT" sz="1800" b="1" i="1" smtClean="0">
                                <a:solidFill>
                                  <a:schemeClr val="tx1"/>
                                </a:solidFill>
                                <a:latin typeface="Cambria Math" panose="02040503050406030204" pitchFamily="18" charset="0"/>
                              </a:rPr>
                              <m:t>𝒓</m:t>
                            </m:r>
                          </m:e>
                        </m:acc>
                      </m:e>
                      <m:sub>
                        <m:r>
                          <a:rPr lang="it-IT" sz="1800" b="0" i="1" smtClean="0">
                            <a:solidFill>
                              <a:schemeClr val="tx1"/>
                            </a:solidFill>
                            <a:latin typeface="Cambria Math" panose="02040503050406030204" pitchFamily="18" charset="0"/>
                          </a:rPr>
                          <m:t>𝑑</m:t>
                        </m:r>
                      </m:sub>
                    </m:sSub>
                  </m:oMath>
                </a14:m>
                <a:r>
                  <a:rPr lang="en-GB" sz="1800" b="0" dirty="0" smtClean="0">
                    <a:solidFill>
                      <a:schemeClr val="tx1"/>
                    </a:solidFill>
                    <a:latin typeface="HelveticaNeueLT Std Lt" panose="020B0403020202020204" pitchFamily="34" charset="0"/>
                  </a:rPr>
                  <a:t> that must be turned into </a:t>
                </a:r>
                <a14:m>
                  <m:oMath xmlns:m="http://schemas.openxmlformats.org/officeDocument/2006/math">
                    <m:sSub>
                      <m:sSubPr>
                        <m:ctrlPr>
                          <a:rPr lang="en-GB" sz="1800" b="0" i="1">
                            <a:solidFill>
                              <a:schemeClr val="tx1"/>
                            </a:solidFill>
                            <a:latin typeface="Cambria Math" panose="02040503050406030204" pitchFamily="18" charset="0"/>
                          </a:rPr>
                        </m:ctrlPr>
                      </m:sSubPr>
                      <m:e>
                        <m:acc>
                          <m:accPr>
                            <m:chr m:val="̇"/>
                            <m:ctrlPr>
                              <a:rPr lang="en-GB" sz="1800" i="1" smtClean="0">
                                <a:solidFill>
                                  <a:schemeClr val="tx1"/>
                                </a:solidFill>
                                <a:latin typeface="Cambria Math" panose="02040503050406030204" pitchFamily="18" charset="0"/>
                              </a:rPr>
                            </m:ctrlPr>
                          </m:accPr>
                          <m:e>
                            <m:r>
                              <a:rPr lang="it-IT" sz="1800" b="1" i="1" smtClean="0">
                                <a:solidFill>
                                  <a:schemeClr val="tx1"/>
                                </a:solidFill>
                                <a:latin typeface="Cambria Math" panose="02040503050406030204" pitchFamily="18" charset="0"/>
                              </a:rPr>
                              <m:t>𝒒</m:t>
                            </m:r>
                          </m:e>
                        </m:acc>
                      </m:e>
                      <m:sub>
                        <m:r>
                          <a:rPr lang="it-IT" sz="1800" b="0" i="1">
                            <a:solidFill>
                              <a:schemeClr val="tx1"/>
                            </a:solidFill>
                            <a:latin typeface="Cambria Math" panose="02040503050406030204" pitchFamily="18" charset="0"/>
                          </a:rPr>
                          <m:t>𝑑</m:t>
                        </m:r>
                      </m:sub>
                    </m:sSub>
                  </m:oMath>
                </a14:m>
                <a:r>
                  <a:rPr lang="en-GB" sz="1800" b="0" dirty="0" smtClean="0">
                    <a:solidFill>
                      <a:schemeClr val="tx1"/>
                    </a:solidFill>
                    <a:latin typeface="HelveticaNeueLT Std Lt" panose="020B0403020202020204" pitchFamily="34" charset="0"/>
                  </a:rPr>
                  <a:t> to be sent to the KUKA’s low level controllers in order to generate the proper torques.</a:t>
                </a:r>
                <a:endParaRPr lang="en-GB" sz="1800" b="0" dirty="0">
                  <a:solidFill>
                    <a:schemeClr val="tx1"/>
                  </a:solidFill>
                  <a:latin typeface="HelveticaNeueLT Std Lt" panose="020B0403020202020204" pitchFamily="34" charset="0"/>
                </a:endParaRPr>
              </a:p>
            </p:txBody>
          </p:sp>
        </mc:Choice>
        <mc:Fallback xmlns="">
          <p:sp>
            <p:nvSpPr>
              <p:cNvPr id="20" name="Rectangle 2"/>
              <p:cNvSpPr txBox="1">
                <a:spLocks noRot="1" noChangeAspect="1" noMove="1" noResize="1" noEditPoints="1" noAdjustHandles="1" noChangeArrowheads="1" noChangeShapeType="1" noTextEdit="1"/>
              </p:cNvSpPr>
              <p:nvPr/>
            </p:nvSpPr>
            <p:spPr bwMode="auto">
              <a:xfrm>
                <a:off x="1116011" y="3482745"/>
                <a:ext cx="4141789" cy="1658420"/>
              </a:xfrm>
              <a:prstGeom prst="rect">
                <a:avLst/>
              </a:prstGeom>
              <a:blipFill>
                <a:blip r:embed="rId5"/>
                <a:stretch>
                  <a:fillRect l="-1176" t="-1838" r="-1176"/>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15" name="Rectangle 2"/>
          <p:cNvSpPr txBox="1">
            <a:spLocks noChangeArrowheads="1"/>
          </p:cNvSpPr>
          <p:nvPr/>
        </p:nvSpPr>
        <p:spPr bwMode="auto">
          <a:xfrm>
            <a:off x="6983410" y="3482745"/>
            <a:ext cx="4141789" cy="16584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algn="ctr">
              <a:defRPr/>
            </a:pPr>
            <a:r>
              <a:rPr lang="en-GB" sz="1900" cap="small" dirty="0" smtClean="0">
                <a:solidFill>
                  <a:schemeClr val="tx1"/>
                </a:solidFill>
                <a:latin typeface="HelveticaNeueLT Std Lt" panose="020B0403020202020204" pitchFamily="34" charset="0"/>
              </a:rPr>
              <a:t>Teleoperation schemes:</a:t>
            </a:r>
          </a:p>
          <a:p>
            <a:pPr algn="just">
              <a:defRPr/>
            </a:pPr>
            <a:r>
              <a:rPr lang="en-GB" sz="1800" b="0" dirty="0" smtClean="0">
                <a:solidFill>
                  <a:schemeClr val="tx1"/>
                </a:solidFill>
                <a:latin typeface="HelveticaNeueLT Std Lt" panose="020B0403020202020204" pitchFamily="34" charset="0"/>
              </a:rPr>
              <a:t>Three possible schemes have been developed in order to verify which one is more suited to a </a:t>
            </a:r>
            <a:r>
              <a:rPr lang="en-GB" sz="1800" b="0" i="1" dirty="0" smtClean="0">
                <a:solidFill>
                  <a:schemeClr val="tx1"/>
                </a:solidFill>
                <a:latin typeface="HelveticaNeueLT Std Lt" panose="020B0403020202020204" pitchFamily="34" charset="0"/>
              </a:rPr>
              <a:t>needle insertion </a:t>
            </a:r>
            <a:r>
              <a:rPr lang="en-GB" sz="1800" b="0" dirty="0" smtClean="0">
                <a:solidFill>
                  <a:schemeClr val="tx1"/>
                </a:solidFill>
                <a:latin typeface="HelveticaNeueLT Std Lt" panose="020B0403020202020204" pitchFamily="34" charset="0"/>
              </a:rPr>
              <a:t>task.</a:t>
            </a:r>
            <a:endParaRPr lang="en-GB" sz="1800" b="0" dirty="0">
              <a:solidFill>
                <a:schemeClr val="tx1"/>
              </a:solidFill>
              <a:latin typeface="HelveticaNeueLT Std Lt" panose="020B0403020202020204" pitchFamily="34" charset="0"/>
            </a:endParaRPr>
          </a:p>
        </p:txBody>
      </p:sp>
      <p:sp>
        <p:nvSpPr>
          <p:cNvPr id="17" name="Rectangle 2"/>
          <p:cNvSpPr txBox="1">
            <a:spLocks noChangeArrowheads="1"/>
          </p:cNvSpPr>
          <p:nvPr/>
        </p:nvSpPr>
        <p:spPr bwMode="auto">
          <a:xfrm>
            <a:off x="1116012" y="5242765"/>
            <a:ext cx="10009187" cy="7338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1800" b="0" dirty="0" smtClean="0">
                <a:solidFill>
                  <a:schemeClr val="tx1"/>
                </a:solidFill>
                <a:latin typeface="HelveticaNeueLT Std Lt" panose="020B0403020202020204" pitchFamily="34" charset="0"/>
              </a:rPr>
              <a:t>The system has been used to perform a </a:t>
            </a:r>
            <a:r>
              <a:rPr lang="en-GB" altLang="it-IT" sz="1800" dirty="0" smtClean="0">
                <a:solidFill>
                  <a:schemeClr val="tx1"/>
                </a:solidFill>
                <a:latin typeface="HelveticaNeueLT Std Lt" panose="020B0403020202020204" pitchFamily="34" charset="0"/>
              </a:rPr>
              <a:t>needle insertion</a:t>
            </a:r>
            <a:r>
              <a:rPr lang="en-GB" altLang="it-IT" sz="1800" b="0" dirty="0" smtClean="0">
                <a:solidFill>
                  <a:schemeClr val="tx1"/>
                </a:solidFill>
                <a:latin typeface="HelveticaNeueLT Std Lt" panose="020B0403020202020204" pitchFamily="34" charset="0"/>
              </a:rPr>
              <a:t> task, perforating a synthetic tissue modelled in the scene.</a:t>
            </a:r>
            <a:endPar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endParaRPr>
          </a:p>
        </p:txBody>
      </p:sp>
    </p:spTree>
    <p:extLst>
      <p:ext uri="{BB962C8B-B14F-4D97-AF65-F5344CB8AC3E}">
        <p14:creationId xmlns:p14="http://schemas.microsoft.com/office/powerpoint/2010/main" val="26446766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22" presetClass="entr" presetSubtype="1" fill="hold" grpId="0" nodeType="withEffect">
                                  <p:stCondLst>
                                    <p:cond delay="300"/>
                                  </p:stCondLst>
                                  <p:childTnLst>
                                    <p:set>
                                      <p:cBhvr>
                                        <p:cTn id="17" dur="1" fill="hold">
                                          <p:stCondLst>
                                            <p:cond delay="0"/>
                                          </p:stCondLst>
                                        </p:cTn>
                                        <p:tgtEl>
                                          <p:spTgt spid="43"/>
                                        </p:tgtEl>
                                        <p:attrNameLst>
                                          <p:attrName>style.visibility</p:attrName>
                                        </p:attrNameLst>
                                      </p:cBhvr>
                                      <p:to>
                                        <p:strVal val="visible"/>
                                      </p:to>
                                    </p:set>
                                    <p:animEffect transition="in" filter="wipe(up)">
                                      <p:cBhvr>
                                        <p:cTn id="18" dur="500"/>
                                        <p:tgtEl>
                                          <p:spTgt spid="43"/>
                                        </p:tgtEl>
                                      </p:cBhvr>
                                    </p:animEffect>
                                  </p:childTnLst>
                                </p:cTn>
                              </p:par>
                              <p:par>
                                <p:cTn id="19" presetID="10" presetClass="entr" presetSubtype="0" fill="hold" grpId="0" nodeType="withEffect">
                                  <p:stCondLst>
                                    <p:cond delay="6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up)">
                                      <p:cBhvr>
                                        <p:cTn id="26" dur="500"/>
                                        <p:tgtEl>
                                          <p:spTgt spid="16"/>
                                        </p:tgtEl>
                                      </p:cBhvr>
                                    </p:animEffect>
                                  </p:childTnLst>
                                </p:cTn>
                              </p:par>
                              <p:par>
                                <p:cTn id="27" presetID="10" presetClass="entr" presetSubtype="0" fill="hold" grpId="0" nodeType="withEffect">
                                  <p:stCondLst>
                                    <p:cond delay="30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800"/>
                            </p:stCondLst>
                            <p:childTnLst>
                              <p:par>
                                <p:cTn id="31" presetID="10" presetClass="entr" presetSubtype="0"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42" grpId="0"/>
      <p:bldP spid="43" grpId="0" animBg="1"/>
      <p:bldP spid="16" grpId="0" animBg="1"/>
      <p:bldP spid="20" grpId="0"/>
      <p:bldP spid="15" grpId="0"/>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11</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defRPr/>
            </a:pPr>
            <a:r>
              <a:rPr lang="en-GB" altLang="it-IT" sz="2800" cap="small" dirty="0">
                <a:solidFill>
                  <a:srgbClr val="822434"/>
                </a:solidFill>
                <a:latin typeface="HelveticaNeueLT Std Lt" panose="020B0403020202020204" pitchFamily="34" charset="0"/>
              </a:rPr>
              <a:t>Kuka lwr 4+ inverse </a:t>
            </a:r>
            <a:r>
              <a:rPr lang="en-GB" altLang="it-IT" sz="2800" cap="small" dirty="0" smtClean="0">
                <a:solidFill>
                  <a:srgbClr val="822434"/>
                </a:solidFill>
                <a:latin typeface="HelveticaNeueLT Std Lt" panose="020B0403020202020204" pitchFamily="34" charset="0"/>
              </a:rPr>
              <a:t>kinematics (1)</a:t>
            </a:r>
            <a:endParaRPr lang="en-GB" altLang="it-IT" sz="2800" cap="small" dirty="0">
              <a:latin typeface="HelveticaNeueLT Std Lt" panose="020B0403020202020204" pitchFamily="34" charset="0"/>
            </a:endParaRPr>
          </a:p>
        </p:txBody>
      </p:sp>
      <p:sp>
        <p:nvSpPr>
          <p:cNvPr id="13" name="Rectangle 2"/>
          <p:cNvSpPr txBox="1">
            <a:spLocks noChangeArrowheads="1"/>
          </p:cNvSpPr>
          <p:nvPr/>
        </p:nvSpPr>
        <p:spPr bwMode="auto">
          <a:xfrm>
            <a:off x="1116012" y="914400"/>
            <a:ext cx="10009187" cy="4919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2000" b="0" dirty="0">
                <a:solidFill>
                  <a:schemeClr val="tx1"/>
                </a:solidFill>
                <a:latin typeface="HelveticaNeueLT Std Lt" panose="020B0403020202020204" pitchFamily="34" charset="0"/>
              </a:rPr>
              <a:t>Inverse kinematics of a redundant manipulator can be solved </a:t>
            </a:r>
            <a:r>
              <a:rPr lang="en-GB" altLang="it-IT" sz="2000" b="0" dirty="0" smtClean="0">
                <a:solidFill>
                  <a:schemeClr val="tx1"/>
                </a:solidFill>
                <a:latin typeface="HelveticaNeueLT Std Lt" panose="020B0403020202020204" pitchFamily="34" charset="0"/>
              </a:rPr>
              <a:t>using different approaches.</a:t>
            </a:r>
            <a:endParaRPr lang="en-GB" altLang="it-IT" sz="2000" b="0" cap="small" dirty="0">
              <a:solidFill>
                <a:schemeClr val="tx1"/>
              </a:solidFill>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15" name="Rectangle 2"/>
              <p:cNvSpPr txBox="1">
                <a:spLocks noChangeArrowheads="1"/>
              </p:cNvSpPr>
              <p:nvPr/>
            </p:nvSpPr>
            <p:spPr bwMode="auto">
              <a:xfrm>
                <a:off x="3384562" y="1422573"/>
                <a:ext cx="5472086" cy="426311"/>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ctr">
                  <a:defRPr/>
                </a:pPr>
                <a:r>
                  <a:rPr lang="en-GB" altLang="it-IT" sz="2000" cap="small" dirty="0" smtClean="0">
                    <a:solidFill>
                      <a:schemeClr val="tx1"/>
                    </a:solidFill>
                    <a:latin typeface="HelveticaNeueLT Std Lt" panose="020B0403020202020204" pitchFamily="34" charset="0"/>
                  </a:rPr>
                  <a:t>Starting from </a:t>
                </a:r>
                <a14:m>
                  <m:oMath xmlns:m="http://schemas.openxmlformats.org/officeDocument/2006/math">
                    <m:acc>
                      <m:accPr>
                        <m:chr m:val="̇"/>
                        <m:ctrlPr>
                          <a:rPr lang="en-GB" altLang="it-IT" sz="2000" b="0" i="1" cap="small">
                            <a:solidFill>
                              <a:schemeClr val="tx1"/>
                            </a:solidFill>
                            <a:latin typeface="Cambria Math" panose="02040503050406030204" pitchFamily="18" charset="0"/>
                          </a:rPr>
                        </m:ctrlPr>
                      </m:accPr>
                      <m:e>
                        <m:r>
                          <a:rPr lang="it-IT" altLang="it-IT" sz="2000" b="1" i="1" cap="small" smtClean="0">
                            <a:solidFill>
                              <a:schemeClr val="tx1"/>
                            </a:solidFill>
                            <a:latin typeface="Cambria Math" panose="02040503050406030204" pitchFamily="18" charset="0"/>
                          </a:rPr>
                          <m:t>𝒓</m:t>
                        </m:r>
                      </m:e>
                    </m:acc>
                    <m:r>
                      <a:rPr lang="it-IT" altLang="it-IT" sz="2000" b="0" i="1" cap="small">
                        <a:solidFill>
                          <a:schemeClr val="tx1"/>
                        </a:solidFill>
                        <a:latin typeface="Cambria Math" panose="02040503050406030204" pitchFamily="18" charset="0"/>
                      </a:rPr>
                      <m:t>=</m:t>
                    </m:r>
                    <m:r>
                      <a:rPr lang="it-IT" altLang="it-IT" sz="2000" b="0" i="1" cap="small">
                        <a:solidFill>
                          <a:schemeClr val="tx1"/>
                        </a:solidFill>
                        <a:latin typeface="Cambria Math" panose="02040503050406030204" pitchFamily="18" charset="0"/>
                      </a:rPr>
                      <m:t>𝐽</m:t>
                    </m:r>
                    <m:r>
                      <a:rPr lang="it-IT" altLang="it-IT" sz="2000" b="0" i="1" cap="small">
                        <a:solidFill>
                          <a:schemeClr val="tx1"/>
                        </a:solidFill>
                        <a:latin typeface="Cambria Math" panose="02040503050406030204" pitchFamily="18" charset="0"/>
                      </a:rPr>
                      <m:t>(</m:t>
                    </m:r>
                    <m:r>
                      <a:rPr lang="it-IT" altLang="it-IT" sz="2000" i="1" cap="small">
                        <a:solidFill>
                          <a:schemeClr val="tx1"/>
                        </a:solidFill>
                        <a:latin typeface="Cambria Math" panose="02040503050406030204" pitchFamily="18" charset="0"/>
                      </a:rPr>
                      <m:t>𝒒</m:t>
                    </m:r>
                    <m:r>
                      <a:rPr lang="it-IT" altLang="it-IT" sz="2000" b="0" i="1" cap="small">
                        <a:solidFill>
                          <a:schemeClr val="tx1"/>
                        </a:solidFill>
                        <a:latin typeface="Cambria Math" panose="02040503050406030204" pitchFamily="18" charset="0"/>
                      </a:rPr>
                      <m:t>)</m:t>
                    </m:r>
                    <m:acc>
                      <m:accPr>
                        <m:chr m:val="̇"/>
                        <m:ctrlPr>
                          <a:rPr lang="it-IT" altLang="it-IT" sz="2000" b="0" i="1" cap="small">
                            <a:solidFill>
                              <a:schemeClr val="tx1"/>
                            </a:solidFill>
                            <a:latin typeface="Cambria Math" panose="02040503050406030204" pitchFamily="18" charset="0"/>
                          </a:rPr>
                        </m:ctrlPr>
                      </m:accPr>
                      <m:e>
                        <m:r>
                          <a:rPr lang="it-IT" altLang="it-IT" sz="2000" b="1" i="1" cap="small" smtClean="0">
                            <a:solidFill>
                              <a:schemeClr val="tx1"/>
                            </a:solidFill>
                            <a:latin typeface="Cambria Math" panose="02040503050406030204" pitchFamily="18" charset="0"/>
                          </a:rPr>
                          <m:t>𝒒</m:t>
                        </m:r>
                      </m:e>
                    </m:acc>
                  </m:oMath>
                </a14:m>
                <a:endParaRPr lang="en-GB" altLang="it-IT" sz="2000" b="0" cap="small" dirty="0">
                  <a:solidFill>
                    <a:schemeClr val="tx1"/>
                  </a:solidFill>
                  <a:latin typeface="HelveticaNeueLT Std Lt" panose="020B0403020202020204" pitchFamily="34" charset="0"/>
                </a:endParaRPr>
              </a:p>
            </p:txBody>
          </p:sp>
        </mc:Choice>
        <mc:Fallback xmlns="">
          <p:sp>
            <p:nvSpPr>
              <p:cNvPr id="15" name="Rectangle 2"/>
              <p:cNvSpPr txBox="1">
                <a:spLocks noRot="1" noChangeAspect="1" noMove="1" noResize="1" noEditPoints="1" noAdjustHandles="1" noChangeArrowheads="1" noChangeShapeType="1" noTextEdit="1"/>
              </p:cNvSpPr>
              <p:nvPr/>
            </p:nvSpPr>
            <p:spPr bwMode="auto">
              <a:xfrm>
                <a:off x="3384562" y="1422573"/>
                <a:ext cx="5472086" cy="426311"/>
              </a:xfrm>
              <a:prstGeom prst="rect">
                <a:avLst/>
              </a:prstGeom>
              <a:blipFill>
                <a:blip r:embed="rId5"/>
                <a:stretch>
                  <a:fillRect t="-7143" b="-18571"/>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20" name="Rettangolo arrotondato 19"/>
          <p:cNvSpPr/>
          <p:nvPr/>
        </p:nvSpPr>
        <p:spPr>
          <a:xfrm>
            <a:off x="990198" y="2078560"/>
            <a:ext cx="2426940" cy="729692"/>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Jacobian-based Methods</a:t>
            </a:r>
            <a:endParaRPr lang="en-GB" b="1" cap="small" dirty="0">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21" name="Rectangle 2"/>
              <p:cNvSpPr txBox="1">
                <a:spLocks noChangeArrowheads="1"/>
              </p:cNvSpPr>
              <p:nvPr/>
            </p:nvSpPr>
            <p:spPr bwMode="auto">
              <a:xfrm>
                <a:off x="4338881" y="2078442"/>
                <a:ext cx="6786318" cy="717241"/>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Gives a solution that minimizes a suitable norm, using </a:t>
                </a:r>
                <a14:m>
                  <m:oMath xmlns:m="http://schemas.openxmlformats.org/officeDocument/2006/math">
                    <m:sSup>
                      <m:sSupPr>
                        <m:ctrlPr>
                          <a:rPr lang="en-GB" altLang="it-IT" sz="1800" b="0" i="1" smtClean="0">
                            <a:solidFill>
                              <a:schemeClr val="tx1"/>
                            </a:solidFill>
                            <a:latin typeface="Cambria Math" panose="02040503050406030204" pitchFamily="18" charset="0"/>
                          </a:rPr>
                        </m:ctrlPr>
                      </m:sSupPr>
                      <m:e>
                        <m:r>
                          <a:rPr lang="it-IT" altLang="it-IT" sz="1800" b="0" i="1" smtClean="0">
                            <a:solidFill>
                              <a:schemeClr val="tx1"/>
                            </a:solidFill>
                            <a:latin typeface="Cambria Math" panose="02040503050406030204" pitchFamily="18" charset="0"/>
                          </a:rPr>
                          <m:t>𝐽</m:t>
                        </m:r>
                        <m:r>
                          <a:rPr lang="it-IT" altLang="it-IT" sz="1800" b="0" i="1" smtClean="0">
                            <a:solidFill>
                              <a:schemeClr val="tx1"/>
                            </a:solidFill>
                            <a:latin typeface="Cambria Math" panose="02040503050406030204" pitchFamily="18" charset="0"/>
                          </a:rPr>
                          <m:t>(</m:t>
                        </m:r>
                        <m:r>
                          <a:rPr lang="it-IT" altLang="it-IT" sz="1800" b="1" i="1" smtClean="0">
                            <a:solidFill>
                              <a:schemeClr val="tx1"/>
                            </a:solidFill>
                            <a:latin typeface="Cambria Math" panose="02040503050406030204" pitchFamily="18" charset="0"/>
                          </a:rPr>
                          <m:t>𝒒</m:t>
                        </m:r>
                        <m:r>
                          <a:rPr lang="it-IT" altLang="it-IT" sz="1800" b="0" i="1" smtClean="0">
                            <a:solidFill>
                              <a:schemeClr val="tx1"/>
                            </a:solidFill>
                            <a:latin typeface="Cambria Math" panose="02040503050406030204" pitchFamily="18" charset="0"/>
                          </a:rPr>
                          <m:t>)</m:t>
                        </m:r>
                      </m:e>
                      <m:sup>
                        <m:r>
                          <a:rPr lang="it-IT" altLang="it-IT" sz="1800" b="0" i="1" smtClean="0">
                            <a:solidFill>
                              <a:schemeClr val="tx1"/>
                            </a:solidFill>
                            <a:latin typeface="Cambria Math" panose="02040503050406030204" pitchFamily="18" charset="0"/>
                          </a:rPr>
                          <m:t>#</m:t>
                        </m:r>
                      </m:sup>
                    </m:sSup>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 </a:t>
                </a:r>
                <a:r>
                  <a:rPr lang="en-GB" altLang="it-IT" sz="1800" b="0" dirty="0" smtClean="0">
                    <a:solidFill>
                      <a:schemeClr val="tx1"/>
                    </a:solidFill>
                    <a:latin typeface="HelveticaNeueLT Std Lt" panose="020B0403020202020204" pitchFamily="34" charset="0"/>
                  </a:rPr>
                  <a:t>For example: </a:t>
                </a:r>
                <a14:m>
                  <m:oMath xmlns:m="http://schemas.openxmlformats.org/officeDocument/2006/math">
                    <m:acc>
                      <m:accPr>
                        <m:chr m:val="̇"/>
                        <m:ctrlPr>
                          <a:rPr lang="en-GB" altLang="it-IT" sz="1800" b="0" i="1" cap="small">
                            <a:solidFill>
                              <a:schemeClr val="tx1"/>
                            </a:solidFill>
                            <a:latin typeface="Cambria Math" panose="02040503050406030204" pitchFamily="18" charset="0"/>
                          </a:rPr>
                        </m:ctrlPr>
                      </m:accPr>
                      <m:e>
                        <m:r>
                          <a:rPr lang="it-IT" altLang="it-IT" sz="1800" b="1" i="1" cap="small" smtClean="0">
                            <a:solidFill>
                              <a:schemeClr val="tx1"/>
                            </a:solidFill>
                            <a:latin typeface="Cambria Math" panose="02040503050406030204" pitchFamily="18" charset="0"/>
                          </a:rPr>
                          <m:t>𝒒</m:t>
                        </m:r>
                      </m:e>
                    </m:acc>
                    <m:r>
                      <a:rPr lang="it-IT" altLang="it-IT" sz="1800" b="0" i="1" cap="small">
                        <a:solidFill>
                          <a:schemeClr val="tx1"/>
                        </a:solidFill>
                        <a:latin typeface="Cambria Math" panose="02040503050406030204" pitchFamily="18" charset="0"/>
                      </a:rPr>
                      <m:t>=</m:t>
                    </m:r>
                    <m:sSup>
                      <m:sSupPr>
                        <m:ctrlPr>
                          <a:rPr lang="it-IT" altLang="it-IT" sz="1800" b="0" i="1" cap="small" smtClean="0">
                            <a:solidFill>
                              <a:schemeClr val="tx1"/>
                            </a:solidFill>
                            <a:latin typeface="Cambria Math" panose="02040503050406030204" pitchFamily="18" charset="0"/>
                          </a:rPr>
                        </m:ctrlPr>
                      </m:sSupPr>
                      <m:e>
                        <m:r>
                          <a:rPr lang="it-IT" altLang="it-IT" sz="1800" b="0" i="1" cap="small" smtClean="0">
                            <a:solidFill>
                              <a:schemeClr val="tx1"/>
                            </a:solidFill>
                            <a:latin typeface="Cambria Math" panose="02040503050406030204" pitchFamily="18" charset="0"/>
                          </a:rPr>
                          <m:t>𝐽</m:t>
                        </m:r>
                      </m:e>
                      <m:sup>
                        <m:r>
                          <a:rPr lang="it-IT" altLang="it-IT" sz="1800" b="0" i="1" cap="small" smtClean="0">
                            <a:solidFill>
                              <a:schemeClr val="tx1"/>
                            </a:solidFill>
                            <a:latin typeface="Cambria Math" panose="02040503050406030204" pitchFamily="18" charset="0"/>
                          </a:rPr>
                          <m:t>#</m:t>
                        </m:r>
                      </m:sup>
                    </m:sSup>
                    <m:acc>
                      <m:accPr>
                        <m:chr m:val="̇"/>
                        <m:ctrlPr>
                          <a:rPr lang="it-IT" altLang="it-IT" sz="1800" b="0" i="1" cap="small">
                            <a:solidFill>
                              <a:schemeClr val="tx1"/>
                            </a:solidFill>
                            <a:latin typeface="Cambria Math" panose="02040503050406030204" pitchFamily="18" charset="0"/>
                          </a:rPr>
                        </m:ctrlPr>
                      </m:accPr>
                      <m:e>
                        <m:r>
                          <a:rPr lang="it-IT" altLang="it-IT" sz="1800" b="1" i="1" cap="small" smtClean="0">
                            <a:solidFill>
                              <a:schemeClr val="tx1"/>
                            </a:solidFill>
                            <a:latin typeface="Cambria Math" panose="02040503050406030204" pitchFamily="18" charset="0"/>
                          </a:rPr>
                          <m:t>𝒓</m:t>
                        </m:r>
                      </m:e>
                    </m:acc>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or  </a:t>
                </a:r>
                <a14:m>
                  <m:oMath xmlns:m="http://schemas.openxmlformats.org/officeDocument/2006/math">
                    <m:acc>
                      <m:accPr>
                        <m:chr m:val="̇"/>
                        <m:ctrlPr>
                          <a:rPr lang="en-GB"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𝒒</m:t>
                        </m:r>
                      </m:e>
                    </m:acc>
                    <m:r>
                      <a:rPr lang="it-IT" altLang="it-IT" sz="1800" b="0" i="1" cap="small">
                        <a:solidFill>
                          <a:schemeClr val="tx1"/>
                        </a:solidFill>
                        <a:latin typeface="Cambria Math" panose="02040503050406030204" pitchFamily="18" charset="0"/>
                      </a:rPr>
                      <m:t>=</m:t>
                    </m:r>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smtClean="0">
                            <a:solidFill>
                              <a:schemeClr val="tx1"/>
                            </a:solidFill>
                            <a:latin typeface="Cambria Math" panose="02040503050406030204" pitchFamily="18" charset="0"/>
                          </a:rPr>
                          <m:t>𝑇</m:t>
                        </m:r>
                      </m:sup>
                    </m:sSup>
                    <m:sSup>
                      <m:sSupPr>
                        <m:ctrlPr>
                          <a:rPr lang="it-IT" altLang="it-IT" sz="1800" b="0" i="1" cap="small">
                            <a:solidFill>
                              <a:schemeClr val="tx1"/>
                            </a:solidFill>
                            <a:latin typeface="Cambria Math" panose="02040503050406030204" pitchFamily="18" charset="0"/>
                          </a:rPr>
                        </m:ctrlPr>
                      </m:sSupPr>
                      <m:e>
                        <m:d>
                          <m:dPr>
                            <m:ctrlPr>
                              <a:rPr lang="it-IT" altLang="it-IT" sz="1800" b="0" i="1" cap="small" smtClean="0">
                                <a:solidFill>
                                  <a:schemeClr val="tx1"/>
                                </a:solidFill>
                                <a:latin typeface="Cambria Math" panose="02040503050406030204" pitchFamily="18" charset="0"/>
                              </a:rPr>
                            </m:ctrlPr>
                          </m:dPr>
                          <m:e>
                            <m:r>
                              <a:rPr lang="it-IT" altLang="it-IT" sz="1800" b="0" i="1" cap="small" smtClean="0">
                                <a:solidFill>
                                  <a:schemeClr val="tx1"/>
                                </a:solidFill>
                                <a:latin typeface="Cambria Math" panose="02040503050406030204" pitchFamily="18" charset="0"/>
                              </a:rPr>
                              <m:t>𝐽</m:t>
                            </m:r>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smtClean="0">
                                    <a:solidFill>
                                      <a:schemeClr val="tx1"/>
                                    </a:solidFill>
                                    <a:latin typeface="Cambria Math" panose="02040503050406030204" pitchFamily="18" charset="0"/>
                                  </a:rPr>
                                  <m:t>𝑇</m:t>
                                </m:r>
                              </m:sup>
                            </m:sSup>
                            <m:r>
                              <a:rPr lang="it-IT" altLang="it-IT" sz="1800" b="0" i="1" cap="small" smtClean="0">
                                <a:solidFill>
                                  <a:schemeClr val="tx1"/>
                                </a:solidFill>
                                <a:latin typeface="Cambria Math" panose="02040503050406030204" pitchFamily="18" charset="0"/>
                              </a:rPr>
                              <m:t>+ </m:t>
                            </m:r>
                            <m:sSup>
                              <m:sSupPr>
                                <m:ctrlPr>
                                  <a:rPr lang="it-IT" altLang="it-IT" sz="1800" b="0" i="1" cap="small" smtClean="0">
                                    <a:solidFill>
                                      <a:schemeClr val="tx1"/>
                                    </a:solidFill>
                                    <a:latin typeface="Cambria Math" panose="02040503050406030204" pitchFamily="18" charset="0"/>
                                  </a:rPr>
                                </m:ctrlPr>
                              </m:sSupPr>
                              <m:e>
                                <m:r>
                                  <a:rPr lang="it-IT" altLang="it-IT" sz="1800" b="0" i="1" cap="small" smtClean="0">
                                    <a:solidFill>
                                      <a:schemeClr val="tx1"/>
                                    </a:solidFill>
                                    <a:latin typeface="Cambria Math" panose="02040503050406030204" pitchFamily="18" charset="0"/>
                                    <a:ea typeface="Cambria Math" panose="02040503050406030204" pitchFamily="18" charset="0"/>
                                  </a:rPr>
                                  <m:t>𝜇</m:t>
                                </m:r>
                              </m:e>
                              <m:sup>
                                <m:r>
                                  <a:rPr lang="it-IT" altLang="it-IT" sz="1800" b="0" i="1" cap="small" smtClean="0">
                                    <a:solidFill>
                                      <a:schemeClr val="tx1"/>
                                    </a:solidFill>
                                    <a:latin typeface="Cambria Math" panose="02040503050406030204" pitchFamily="18" charset="0"/>
                                  </a:rPr>
                                  <m:t>2</m:t>
                                </m:r>
                              </m:sup>
                            </m:sSup>
                            <m:sSub>
                              <m:sSubPr>
                                <m:ctrlPr>
                                  <a:rPr lang="it-IT" altLang="it-IT" sz="1800" b="0" i="1" cap="small" smtClean="0">
                                    <a:solidFill>
                                      <a:schemeClr val="tx1"/>
                                    </a:solidFill>
                                    <a:latin typeface="Cambria Math" panose="02040503050406030204" pitchFamily="18" charset="0"/>
                                  </a:rPr>
                                </m:ctrlPr>
                              </m:sSubPr>
                              <m:e>
                                <m:r>
                                  <a:rPr lang="it-IT" altLang="it-IT" sz="1800" b="0" i="1" cap="small" smtClean="0">
                                    <a:solidFill>
                                      <a:schemeClr val="tx1"/>
                                    </a:solidFill>
                                    <a:latin typeface="Cambria Math" panose="02040503050406030204" pitchFamily="18" charset="0"/>
                                  </a:rPr>
                                  <m:t>𝐼</m:t>
                                </m:r>
                              </m:e>
                              <m:sub>
                                <m:r>
                                  <a:rPr lang="it-IT" altLang="it-IT" sz="1800" b="0" i="1" cap="small" smtClean="0">
                                    <a:solidFill>
                                      <a:schemeClr val="tx1"/>
                                    </a:solidFill>
                                    <a:latin typeface="Cambria Math" panose="02040503050406030204" pitchFamily="18" charset="0"/>
                                  </a:rPr>
                                  <m:t>𝑀</m:t>
                                </m:r>
                              </m:sub>
                            </m:sSub>
                          </m:e>
                        </m:d>
                      </m:e>
                      <m:sup>
                        <m:r>
                          <a:rPr lang="it-IT" altLang="it-IT" sz="1800" b="0" i="1" cap="small" smtClean="0">
                            <a:solidFill>
                              <a:schemeClr val="tx1"/>
                            </a:solidFill>
                            <a:latin typeface="Cambria Math" panose="02040503050406030204" pitchFamily="18" charset="0"/>
                          </a:rPr>
                          <m:t>−1</m:t>
                        </m:r>
                      </m:sup>
                    </m:sSup>
                    <m:acc>
                      <m:accPr>
                        <m:chr m:val="̇"/>
                        <m:ctrlPr>
                          <a:rPr lang="it-IT"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𝒓</m:t>
                        </m:r>
                      </m:e>
                    </m:acc>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a:t>
                </a:r>
              </a:p>
            </p:txBody>
          </p:sp>
        </mc:Choice>
        <mc:Fallback xmlns="">
          <p:sp>
            <p:nvSpPr>
              <p:cNvPr id="21" name="Rectangle 2"/>
              <p:cNvSpPr txBox="1">
                <a:spLocks noRot="1" noChangeAspect="1" noMove="1" noResize="1" noEditPoints="1" noAdjustHandles="1" noChangeArrowheads="1" noChangeShapeType="1" noTextEdit="1"/>
              </p:cNvSpPr>
              <p:nvPr/>
            </p:nvSpPr>
            <p:spPr bwMode="auto">
              <a:xfrm>
                <a:off x="4338881" y="2078442"/>
                <a:ext cx="6786318" cy="717241"/>
              </a:xfrm>
              <a:prstGeom prst="rect">
                <a:avLst/>
              </a:prstGeom>
              <a:blipFill>
                <a:blip r:embed="rId6"/>
                <a:stretch>
                  <a:fillRect l="-809" t="-5085" r="-719" b="-3390"/>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24" name="Freccia in giù 18"/>
          <p:cNvSpPr/>
          <p:nvPr/>
        </p:nvSpPr>
        <p:spPr>
          <a:xfrm rot="16200000">
            <a:off x="3613570" y="2199867"/>
            <a:ext cx="434063" cy="482250"/>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ttangolo arrotondato 25"/>
          <p:cNvSpPr/>
          <p:nvPr/>
        </p:nvSpPr>
        <p:spPr>
          <a:xfrm>
            <a:off x="990198" y="3072926"/>
            <a:ext cx="2426940" cy="729692"/>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Null-space Methods</a:t>
            </a:r>
            <a:endParaRPr lang="en-GB" b="1" cap="small" dirty="0">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27" name="Rectangle 2"/>
              <p:cNvSpPr txBox="1">
                <a:spLocks noChangeArrowheads="1"/>
              </p:cNvSpPr>
              <p:nvPr/>
            </p:nvSpPr>
            <p:spPr bwMode="auto">
              <a:xfrm>
                <a:off x="4338881" y="3104727"/>
                <a:ext cx="6786318" cy="67878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The simple solution of the pseudoinverse is enriched projecting in the null-space of </a:t>
                </a:r>
                <a14:m>
                  <m:oMath xmlns:m="http://schemas.openxmlformats.org/officeDocument/2006/math">
                    <m:r>
                      <a:rPr lang="it-IT" altLang="it-IT" sz="1800" b="0" i="1" smtClean="0">
                        <a:solidFill>
                          <a:schemeClr val="tx1"/>
                        </a:solidFill>
                        <a:latin typeface="Cambria Math" panose="02040503050406030204" pitchFamily="18" charset="0"/>
                      </a:rPr>
                      <m:t>𝐽</m:t>
                    </m:r>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a velocity </a:t>
                </a:r>
                <a14:m>
                  <m:oMath xmlns:m="http://schemas.openxmlformats.org/officeDocument/2006/math">
                    <m:sSub>
                      <m:sSubPr>
                        <m:ctrlPr>
                          <a:rPr kumimoji="0" lang="en-GB" altLang="it-IT" sz="1800" b="0" i="1" u="none" strike="noStrike" kern="1200" spc="0" normalizeH="0" smtClean="0">
                            <a:ln>
                              <a:noFill/>
                            </a:ln>
                            <a:solidFill>
                              <a:schemeClr val="tx1"/>
                            </a:solidFill>
                            <a:effectLst/>
                            <a:uLnTx/>
                            <a:uFillTx/>
                            <a:latin typeface="Cambria Math" panose="02040503050406030204" pitchFamily="18" charset="0"/>
                          </a:rPr>
                        </m:ctrlPr>
                      </m:sSubPr>
                      <m:e>
                        <m:acc>
                          <m:accPr>
                            <m:chr m:val="̇"/>
                            <m:ctrlPr>
                              <a:rPr kumimoji="0" lang="en-GB" altLang="it-IT" sz="1800" i="1" u="none" strike="noStrike" kern="1200" spc="0" normalizeH="0" smtClean="0">
                                <a:ln>
                                  <a:noFill/>
                                </a:ln>
                                <a:solidFill>
                                  <a:schemeClr val="tx1"/>
                                </a:solidFill>
                                <a:effectLst/>
                                <a:uLnTx/>
                                <a:uFillTx/>
                                <a:latin typeface="Cambria Math" panose="02040503050406030204" pitchFamily="18" charset="0"/>
                              </a:rPr>
                            </m:ctrlPr>
                          </m:accPr>
                          <m:e>
                            <m:r>
                              <a:rPr kumimoji="0" lang="it-IT" altLang="it-IT" sz="1800" b="1" i="1" u="none" strike="noStrike" kern="1200" spc="0" normalizeH="0" smtClean="0">
                                <a:ln>
                                  <a:noFill/>
                                </a:ln>
                                <a:solidFill>
                                  <a:schemeClr val="tx1"/>
                                </a:solidFill>
                                <a:effectLst/>
                                <a:uLnTx/>
                                <a:uFillTx/>
                                <a:latin typeface="Cambria Math" panose="02040503050406030204" pitchFamily="18" charset="0"/>
                              </a:rPr>
                              <m:t>𝒒</m:t>
                            </m:r>
                          </m:e>
                        </m:acc>
                      </m:e>
                      <m:sub>
                        <m:r>
                          <a:rPr kumimoji="0" lang="it-IT" altLang="it-IT" sz="1800" b="0" i="1" u="none" strike="noStrike" kern="1200" spc="0" normalizeH="0" smtClean="0">
                            <a:ln>
                              <a:noFill/>
                            </a:ln>
                            <a:solidFill>
                              <a:schemeClr val="tx1"/>
                            </a:solidFill>
                            <a:effectLst/>
                            <a:uLnTx/>
                            <a:uFillTx/>
                            <a:latin typeface="Cambria Math" panose="02040503050406030204" pitchFamily="18" charset="0"/>
                          </a:rPr>
                          <m:t>0</m:t>
                        </m:r>
                      </m:sub>
                    </m:sSub>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e.g. </a:t>
                </a:r>
                <a14:m>
                  <m:oMath xmlns:m="http://schemas.openxmlformats.org/officeDocument/2006/math">
                    <m:acc>
                      <m:accPr>
                        <m:chr m:val="̇"/>
                        <m:ctrlPr>
                          <a:rPr lang="en-GB"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𝒒</m:t>
                        </m:r>
                      </m:e>
                    </m:acc>
                    <m:r>
                      <a:rPr lang="it-IT" altLang="it-IT" sz="1800" b="0" i="1" cap="small">
                        <a:solidFill>
                          <a:schemeClr val="tx1"/>
                        </a:solidFill>
                        <a:latin typeface="Cambria Math" panose="02040503050406030204" pitchFamily="18" charset="0"/>
                      </a:rPr>
                      <m:t>=</m:t>
                    </m:r>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smtClean="0">
                            <a:solidFill>
                              <a:schemeClr val="tx1"/>
                            </a:solidFill>
                            <a:latin typeface="Cambria Math" panose="02040503050406030204" pitchFamily="18" charset="0"/>
                          </a:rPr>
                          <m:t>#</m:t>
                        </m:r>
                      </m:sup>
                    </m:sSup>
                    <m:acc>
                      <m:accPr>
                        <m:chr m:val="̇"/>
                        <m:ctrlPr>
                          <a:rPr lang="it-IT"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𝒓</m:t>
                        </m:r>
                      </m:e>
                    </m:acc>
                    <m:r>
                      <a:rPr lang="it-IT" altLang="it-IT" sz="1800" b="1" i="1" cap="small" smtClean="0">
                        <a:solidFill>
                          <a:schemeClr val="tx1"/>
                        </a:solidFill>
                        <a:latin typeface="Cambria Math" panose="02040503050406030204" pitchFamily="18" charset="0"/>
                      </a:rPr>
                      <m:t>+(</m:t>
                    </m:r>
                    <m:r>
                      <a:rPr lang="it-IT" altLang="it-IT" sz="1800" b="1" i="1" cap="small" smtClean="0">
                        <a:solidFill>
                          <a:schemeClr val="tx1"/>
                        </a:solidFill>
                        <a:latin typeface="Cambria Math" panose="02040503050406030204" pitchFamily="18" charset="0"/>
                      </a:rPr>
                      <m:t>𝑰</m:t>
                    </m:r>
                    <m:r>
                      <a:rPr lang="it-IT" altLang="it-IT" sz="1800" b="1" i="1" cap="small" smtClean="0">
                        <a:solidFill>
                          <a:schemeClr val="tx1"/>
                        </a:solidFill>
                        <a:latin typeface="Cambria Math" panose="02040503050406030204" pitchFamily="18" charset="0"/>
                      </a:rPr>
                      <m:t> −</m:t>
                    </m:r>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a:solidFill>
                              <a:schemeClr val="tx1"/>
                            </a:solidFill>
                            <a:latin typeface="Cambria Math" panose="02040503050406030204" pitchFamily="18" charset="0"/>
                          </a:rPr>
                          <m:t>#</m:t>
                        </m:r>
                      </m:sup>
                    </m:sSup>
                    <m:r>
                      <a:rPr lang="it-IT" altLang="it-IT" sz="1800" b="1" i="1" cap="small" smtClean="0">
                        <a:solidFill>
                          <a:schemeClr val="tx1"/>
                        </a:solidFill>
                        <a:latin typeface="Cambria Math" panose="02040503050406030204" pitchFamily="18" charset="0"/>
                      </a:rPr>
                      <m:t>𝑱</m:t>
                    </m:r>
                    <m:r>
                      <a:rPr lang="it-IT" altLang="it-IT" sz="1800" b="1" i="1" cap="small" smtClean="0">
                        <a:solidFill>
                          <a:schemeClr val="tx1"/>
                        </a:solidFill>
                        <a:latin typeface="Cambria Math" panose="02040503050406030204" pitchFamily="18" charset="0"/>
                      </a:rPr>
                      <m:t>)</m:t>
                    </m:r>
                    <m:sSub>
                      <m:sSubPr>
                        <m:ctrlPr>
                          <a:rPr lang="en-GB" altLang="it-IT" sz="1800" b="0" i="1">
                            <a:solidFill>
                              <a:schemeClr val="tx1"/>
                            </a:solidFill>
                            <a:latin typeface="Cambria Math" panose="02040503050406030204" pitchFamily="18" charset="0"/>
                          </a:rPr>
                        </m:ctrlPr>
                      </m:sSubPr>
                      <m:e>
                        <m:acc>
                          <m:accPr>
                            <m:chr m:val="̇"/>
                            <m:ctrlPr>
                              <a:rPr lang="en-GB" altLang="it-IT" sz="1800" i="1">
                                <a:solidFill>
                                  <a:schemeClr val="tx1"/>
                                </a:solidFill>
                                <a:latin typeface="Cambria Math" panose="02040503050406030204" pitchFamily="18" charset="0"/>
                              </a:rPr>
                            </m:ctrlPr>
                          </m:accPr>
                          <m:e>
                            <m:r>
                              <a:rPr lang="it-IT" altLang="it-IT" sz="1800" i="1">
                                <a:solidFill>
                                  <a:schemeClr val="tx1"/>
                                </a:solidFill>
                                <a:latin typeface="Cambria Math" panose="02040503050406030204" pitchFamily="18" charset="0"/>
                              </a:rPr>
                              <m:t>𝒒</m:t>
                            </m:r>
                          </m:e>
                        </m:acc>
                      </m:e>
                      <m:sub>
                        <m:r>
                          <a:rPr lang="it-IT" altLang="it-IT" sz="1800" b="0" i="1">
                            <a:solidFill>
                              <a:schemeClr val="tx1"/>
                            </a:solidFill>
                            <a:latin typeface="Cambria Math" panose="02040503050406030204" pitchFamily="18" charset="0"/>
                          </a:rPr>
                          <m:t>0</m:t>
                        </m:r>
                      </m:sub>
                    </m:sSub>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p>
            </p:txBody>
          </p:sp>
        </mc:Choice>
        <mc:Fallback xmlns="">
          <p:sp>
            <p:nvSpPr>
              <p:cNvPr id="27" name="Rectangle 2"/>
              <p:cNvSpPr txBox="1">
                <a:spLocks noRot="1" noChangeAspect="1" noMove="1" noResize="1" noEditPoints="1" noAdjustHandles="1" noChangeArrowheads="1" noChangeShapeType="1" noTextEdit="1"/>
              </p:cNvSpPr>
              <p:nvPr/>
            </p:nvSpPr>
            <p:spPr bwMode="auto">
              <a:xfrm>
                <a:off x="4338881" y="3104727"/>
                <a:ext cx="6786318" cy="678785"/>
              </a:xfrm>
              <a:prstGeom prst="rect">
                <a:avLst/>
              </a:prstGeom>
              <a:blipFill>
                <a:blip r:embed="rId7"/>
                <a:stretch>
                  <a:fillRect l="-809" t="-4464" r="-719" b="-8036"/>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28" name="Freccia in giù 18"/>
          <p:cNvSpPr/>
          <p:nvPr/>
        </p:nvSpPr>
        <p:spPr>
          <a:xfrm rot="16200000">
            <a:off x="3613571" y="3202993"/>
            <a:ext cx="434063" cy="482250"/>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Rettangolo arrotondato 28"/>
          <p:cNvSpPr/>
          <p:nvPr/>
        </p:nvSpPr>
        <p:spPr>
          <a:xfrm>
            <a:off x="990198" y="4071391"/>
            <a:ext cx="2426940" cy="729692"/>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Task augmentation Methods</a:t>
            </a:r>
            <a:endParaRPr lang="en-GB" b="1" cap="small" dirty="0">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30" name="Rectangle 2"/>
              <p:cNvSpPr txBox="1">
                <a:spLocks noChangeArrowheads="1"/>
              </p:cNvSpPr>
              <p:nvPr/>
            </p:nvSpPr>
            <p:spPr bwMode="auto">
              <a:xfrm>
                <a:off x="4338881" y="3898934"/>
                <a:ext cx="6786318" cy="1074604"/>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An auxiliary task – or more than one – is added to the original one, imposing </a:t>
                </a:r>
                <a:r>
                  <a:rPr lang="en-GB" altLang="it-IT" sz="1800" dirty="0" smtClean="0">
                    <a:solidFill>
                      <a:schemeClr val="tx1"/>
                    </a:solidFill>
                    <a:latin typeface="HelveticaNeueLT Std Lt" panose="020B0403020202020204" pitchFamily="34" charset="0"/>
                  </a:rPr>
                  <a:t>priorities</a:t>
                </a:r>
                <a:r>
                  <a:rPr lang="en-GB" altLang="it-IT" sz="1800" b="0" dirty="0" smtClean="0">
                    <a:solidFill>
                      <a:schemeClr val="tx1"/>
                    </a:solidFill>
                    <a:latin typeface="HelveticaNeueLT Std Lt" panose="020B0403020202020204" pitchFamily="34" charset="0"/>
                  </a:rPr>
                  <a:t> between tasks, so </a:t>
                </a:r>
                <a14:m>
                  <m:oMath xmlns:m="http://schemas.openxmlformats.org/officeDocument/2006/math">
                    <m:acc>
                      <m:accPr>
                        <m:chr m:val="̇"/>
                        <m:ctrlPr>
                          <a:rPr lang="en-GB"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𝒒</m:t>
                        </m:r>
                      </m:e>
                    </m:acc>
                    <m:r>
                      <a:rPr lang="it-IT" altLang="it-IT" sz="1800" b="0" i="1" cap="small">
                        <a:solidFill>
                          <a:schemeClr val="tx1"/>
                        </a:solidFill>
                        <a:latin typeface="Cambria Math" panose="02040503050406030204" pitchFamily="18" charset="0"/>
                      </a:rPr>
                      <m:t>=</m:t>
                    </m:r>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a:solidFill>
                              <a:schemeClr val="tx1"/>
                            </a:solidFill>
                            <a:latin typeface="Cambria Math" panose="02040503050406030204" pitchFamily="18" charset="0"/>
                          </a:rPr>
                          <m:t>#</m:t>
                        </m:r>
                      </m:sup>
                    </m:sSup>
                    <m:acc>
                      <m:accPr>
                        <m:chr m:val="̇"/>
                        <m:ctrlPr>
                          <a:rPr lang="it-IT"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𝒓</m:t>
                        </m:r>
                      </m:e>
                    </m:acc>
                    <m:r>
                      <a:rPr lang="it-IT" altLang="it-IT" sz="1800" i="1" cap="small">
                        <a:solidFill>
                          <a:schemeClr val="tx1"/>
                        </a:solidFill>
                        <a:latin typeface="Cambria Math" panose="02040503050406030204" pitchFamily="18" charset="0"/>
                      </a:rPr>
                      <m:t>+</m:t>
                    </m:r>
                    <m:r>
                      <m:rPr>
                        <m:sty m:val="p"/>
                      </m:rPr>
                      <a:rPr lang="it-IT" altLang="it-IT" sz="1800" b="0" i="0" cap="small" smtClean="0">
                        <a:solidFill>
                          <a:schemeClr val="tx1"/>
                        </a:solidFill>
                        <a:latin typeface="Cambria Math" panose="02040503050406030204" pitchFamily="18" charset="0"/>
                      </a:rPr>
                      <m:t>P</m:t>
                    </m:r>
                    <m:r>
                      <a:rPr lang="it-IT" altLang="it-IT" sz="1800" b="1" i="0" cap="small" smtClean="0">
                        <a:solidFill>
                          <a:schemeClr val="tx1"/>
                        </a:solidFill>
                        <a:latin typeface="Cambria Math" panose="02040503050406030204" pitchFamily="18" charset="0"/>
                      </a:rPr>
                      <m:t>𝐯</m:t>
                    </m:r>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lang="en-GB" altLang="it-IT" sz="1800" b="0" dirty="0" smtClean="0">
                    <a:solidFill>
                      <a:schemeClr val="tx1"/>
                    </a:solidFill>
                    <a:latin typeface="HelveticaNeueLT Std Lt" panose="020B0403020202020204" pitchFamily="34" charset="0"/>
                  </a:rPr>
                  <a:t>where </a:t>
                </a:r>
                <a14:m>
                  <m:oMath xmlns:m="http://schemas.openxmlformats.org/officeDocument/2006/math">
                    <m:r>
                      <a:rPr lang="it-IT" altLang="it-IT" sz="1800" cap="small">
                        <a:solidFill>
                          <a:schemeClr val="tx1"/>
                        </a:solidFill>
                        <a:latin typeface="Cambria Math" panose="02040503050406030204" pitchFamily="18" charset="0"/>
                      </a:rPr>
                      <m:t>𝐯</m:t>
                    </m:r>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is calculated as </a:t>
                </a:r>
                <a14:m>
                  <m:oMath xmlns:m="http://schemas.openxmlformats.org/officeDocument/2006/math">
                    <m:r>
                      <a:rPr lang="it-IT" altLang="it-IT" sz="1800" cap="small">
                        <a:solidFill>
                          <a:schemeClr val="tx1"/>
                        </a:solidFill>
                        <a:latin typeface="Cambria Math" panose="02040503050406030204" pitchFamily="18" charset="0"/>
                      </a:rPr>
                      <m:t>𝐯</m:t>
                    </m:r>
                    <m:r>
                      <a:rPr lang="it-IT" altLang="it-IT" sz="1800" b="1" i="0" cap="small" smtClean="0">
                        <a:solidFill>
                          <a:schemeClr val="tx1"/>
                        </a:solidFill>
                        <a:latin typeface="Cambria Math" panose="02040503050406030204" pitchFamily="18" charset="0"/>
                      </a:rPr>
                      <m:t>= </m:t>
                    </m:r>
                    <m:sSup>
                      <m:sSupPr>
                        <m:ctrlPr>
                          <a:rPr lang="it-IT" altLang="it-IT" sz="1800" b="1" i="1" cap="small" smtClean="0">
                            <a:solidFill>
                              <a:schemeClr val="tx1"/>
                            </a:solidFill>
                            <a:latin typeface="Cambria Math" panose="02040503050406030204" pitchFamily="18" charset="0"/>
                          </a:rPr>
                        </m:ctrlPr>
                      </m:sSupPr>
                      <m:e>
                        <m:d>
                          <m:dPr>
                            <m:ctrlPr>
                              <a:rPr lang="it-IT" altLang="it-IT" sz="1800" i="1" cap="small">
                                <a:solidFill>
                                  <a:schemeClr val="tx1"/>
                                </a:solidFill>
                                <a:latin typeface="Cambria Math" panose="02040503050406030204" pitchFamily="18" charset="0"/>
                              </a:rPr>
                            </m:ctrlPr>
                          </m:dPr>
                          <m:e>
                            <m:sSub>
                              <m:sSubPr>
                                <m:ctrlPr>
                                  <a:rPr lang="it-IT" altLang="it-IT" sz="1800" i="1" cap="small">
                                    <a:solidFill>
                                      <a:schemeClr val="tx1"/>
                                    </a:solidFill>
                                    <a:latin typeface="Cambria Math" panose="02040503050406030204" pitchFamily="18" charset="0"/>
                                  </a:rPr>
                                </m:ctrlPr>
                              </m:sSubPr>
                              <m:e>
                                <m:r>
                                  <a:rPr lang="it-IT" altLang="it-IT" sz="1800" b="0" i="1" cap="small">
                                    <a:solidFill>
                                      <a:schemeClr val="tx1"/>
                                    </a:solidFill>
                                    <a:latin typeface="Cambria Math" panose="02040503050406030204" pitchFamily="18" charset="0"/>
                                  </a:rPr>
                                  <m:t>𝐽</m:t>
                                </m:r>
                              </m:e>
                              <m:sub>
                                <m:r>
                                  <a:rPr lang="it-IT" altLang="it-IT" sz="1800" b="0" i="1" cap="small">
                                    <a:solidFill>
                                      <a:schemeClr val="tx1"/>
                                    </a:solidFill>
                                    <a:latin typeface="Cambria Math" panose="02040503050406030204" pitchFamily="18" charset="0"/>
                                  </a:rPr>
                                  <m:t>2</m:t>
                                </m:r>
                              </m:sub>
                            </m:sSub>
                            <m:r>
                              <m:rPr>
                                <m:sty m:val="p"/>
                              </m:rPr>
                              <a:rPr lang="it-IT" altLang="it-IT" sz="1800" b="0" cap="small">
                                <a:solidFill>
                                  <a:schemeClr val="tx1"/>
                                </a:solidFill>
                                <a:latin typeface="Cambria Math" panose="02040503050406030204" pitchFamily="18" charset="0"/>
                              </a:rPr>
                              <m:t>P</m:t>
                            </m:r>
                          </m:e>
                        </m:d>
                      </m:e>
                      <m:sup>
                        <m:r>
                          <a:rPr lang="it-IT" altLang="it-IT" sz="1800" b="1" i="1" cap="small" smtClean="0">
                            <a:solidFill>
                              <a:schemeClr val="tx1"/>
                            </a:solidFill>
                            <a:latin typeface="Cambria Math" panose="02040503050406030204" pitchFamily="18" charset="0"/>
                          </a:rPr>
                          <m:t>#</m:t>
                        </m:r>
                      </m:sup>
                    </m:sSup>
                    <m:d>
                      <m:dPr>
                        <m:ctrlPr>
                          <a:rPr lang="it-IT" altLang="it-IT" sz="1800" b="1" i="1" cap="small" smtClean="0">
                            <a:solidFill>
                              <a:schemeClr val="tx1"/>
                            </a:solidFill>
                            <a:latin typeface="Cambria Math" panose="02040503050406030204" pitchFamily="18" charset="0"/>
                          </a:rPr>
                        </m:ctrlPr>
                      </m:dPr>
                      <m:e>
                        <m:sSub>
                          <m:sSubPr>
                            <m:ctrlPr>
                              <a:rPr lang="it-IT" altLang="it-IT" sz="1800" b="1" i="1" cap="small" smtClean="0">
                                <a:solidFill>
                                  <a:schemeClr val="tx1"/>
                                </a:solidFill>
                                <a:latin typeface="Cambria Math" panose="02040503050406030204" pitchFamily="18" charset="0"/>
                              </a:rPr>
                            </m:ctrlPr>
                          </m:sSubPr>
                          <m:e>
                            <m:acc>
                              <m:accPr>
                                <m:chr m:val="̇"/>
                                <m:ctrlPr>
                                  <a:rPr lang="it-IT" altLang="it-IT" sz="1800" b="1" i="1" cap="small" smtClean="0">
                                    <a:solidFill>
                                      <a:schemeClr val="tx1"/>
                                    </a:solidFill>
                                    <a:latin typeface="Cambria Math" panose="02040503050406030204" pitchFamily="18" charset="0"/>
                                  </a:rPr>
                                </m:ctrlPr>
                              </m:accPr>
                              <m:e>
                                <m:r>
                                  <a:rPr lang="it-IT" altLang="it-IT" sz="1800" b="1" i="1" cap="small" smtClean="0">
                                    <a:solidFill>
                                      <a:schemeClr val="tx1"/>
                                    </a:solidFill>
                                    <a:latin typeface="Cambria Math" panose="02040503050406030204" pitchFamily="18" charset="0"/>
                                  </a:rPr>
                                  <m:t>𝒓</m:t>
                                </m:r>
                              </m:e>
                            </m:acc>
                          </m:e>
                          <m:sub>
                            <m:r>
                              <a:rPr lang="it-IT" altLang="it-IT" sz="1800" b="0" i="1" cap="small" smtClean="0">
                                <a:solidFill>
                                  <a:schemeClr val="tx1"/>
                                </a:solidFill>
                                <a:latin typeface="Cambria Math" panose="02040503050406030204" pitchFamily="18" charset="0"/>
                              </a:rPr>
                              <m:t>2</m:t>
                            </m:r>
                          </m:sub>
                        </m:sSub>
                        <m:r>
                          <a:rPr lang="it-IT" altLang="it-IT" sz="1800" b="1" i="1" cap="small" smtClean="0">
                            <a:solidFill>
                              <a:schemeClr val="tx1"/>
                            </a:solidFill>
                            <a:latin typeface="Cambria Math" panose="02040503050406030204" pitchFamily="18" charset="0"/>
                          </a:rPr>
                          <m:t> −</m:t>
                        </m:r>
                        <m:sSub>
                          <m:sSubPr>
                            <m:ctrlPr>
                              <a:rPr lang="it-IT" altLang="it-IT" sz="1800" i="1" cap="small">
                                <a:solidFill>
                                  <a:schemeClr val="tx1"/>
                                </a:solidFill>
                                <a:latin typeface="Cambria Math" panose="02040503050406030204" pitchFamily="18" charset="0"/>
                              </a:rPr>
                            </m:ctrlPr>
                          </m:sSubPr>
                          <m:e>
                            <m:r>
                              <a:rPr lang="it-IT" altLang="it-IT" sz="1800" b="0" i="1" cap="small">
                                <a:solidFill>
                                  <a:schemeClr val="tx1"/>
                                </a:solidFill>
                                <a:latin typeface="Cambria Math" panose="02040503050406030204" pitchFamily="18" charset="0"/>
                              </a:rPr>
                              <m:t>𝐽</m:t>
                            </m:r>
                          </m:e>
                          <m:sub>
                            <m:r>
                              <a:rPr lang="it-IT" altLang="it-IT" sz="1800" b="0" i="1" cap="small">
                                <a:solidFill>
                                  <a:schemeClr val="tx1"/>
                                </a:solidFill>
                                <a:latin typeface="Cambria Math" panose="02040503050406030204" pitchFamily="18" charset="0"/>
                              </a:rPr>
                              <m:t>2</m:t>
                            </m:r>
                          </m:sub>
                        </m:sSub>
                        <m:sSup>
                          <m:sSupPr>
                            <m:ctrlPr>
                              <a:rPr lang="it-IT" altLang="it-IT" sz="1800" b="0" i="1" cap="small">
                                <a:solidFill>
                                  <a:schemeClr val="tx1"/>
                                </a:solidFill>
                                <a:latin typeface="Cambria Math" panose="02040503050406030204" pitchFamily="18" charset="0"/>
                              </a:rPr>
                            </m:ctrlPr>
                          </m:sSupPr>
                          <m:e>
                            <m:r>
                              <a:rPr lang="it-IT" altLang="it-IT" sz="1800" b="0" i="1" cap="small">
                                <a:solidFill>
                                  <a:schemeClr val="tx1"/>
                                </a:solidFill>
                                <a:latin typeface="Cambria Math" panose="02040503050406030204" pitchFamily="18" charset="0"/>
                              </a:rPr>
                              <m:t>𝐽</m:t>
                            </m:r>
                          </m:e>
                          <m:sup>
                            <m:r>
                              <a:rPr lang="it-IT" altLang="it-IT" sz="1800" b="0" i="1" cap="small">
                                <a:solidFill>
                                  <a:schemeClr val="tx1"/>
                                </a:solidFill>
                                <a:latin typeface="Cambria Math" panose="02040503050406030204" pitchFamily="18" charset="0"/>
                              </a:rPr>
                              <m:t>#</m:t>
                            </m:r>
                          </m:sup>
                        </m:sSup>
                        <m:acc>
                          <m:accPr>
                            <m:chr m:val="̇"/>
                            <m:ctrlPr>
                              <a:rPr lang="it-IT"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𝒓</m:t>
                            </m:r>
                          </m:e>
                        </m:acc>
                      </m:e>
                    </m:d>
                    <m:r>
                      <a:rPr lang="it-IT" altLang="it-IT" sz="1800" b="0" i="1" cap="small" smtClean="0">
                        <a:solidFill>
                          <a:schemeClr val="tx1"/>
                        </a:solidFill>
                        <a:latin typeface="Cambria Math" panose="02040503050406030204" pitchFamily="18" charset="0"/>
                      </a:rPr>
                      <m:t>+</m:t>
                    </m:r>
                    <m:d>
                      <m:dPr>
                        <m:ctrlPr>
                          <a:rPr lang="it-IT" altLang="it-IT" sz="1800" b="0" i="1" cap="small" smtClean="0">
                            <a:solidFill>
                              <a:schemeClr val="tx1"/>
                            </a:solidFill>
                            <a:latin typeface="Cambria Math" panose="02040503050406030204" pitchFamily="18" charset="0"/>
                          </a:rPr>
                        </m:ctrlPr>
                      </m:dPr>
                      <m:e>
                        <m:r>
                          <a:rPr lang="it-IT" altLang="it-IT" sz="1800" b="0" i="1" cap="small" smtClean="0">
                            <a:solidFill>
                              <a:schemeClr val="tx1"/>
                            </a:solidFill>
                            <a:latin typeface="Cambria Math" panose="02040503050406030204" pitchFamily="18" charset="0"/>
                          </a:rPr>
                          <m:t>𝐼</m:t>
                        </m:r>
                        <m:r>
                          <a:rPr lang="it-IT" altLang="it-IT" sz="1800" b="0" i="1" cap="small" smtClean="0">
                            <a:solidFill>
                              <a:schemeClr val="tx1"/>
                            </a:solidFill>
                            <a:latin typeface="Cambria Math" panose="02040503050406030204" pitchFamily="18" charset="0"/>
                          </a:rPr>
                          <m:t> −</m:t>
                        </m:r>
                        <m:sSup>
                          <m:sSupPr>
                            <m:ctrlPr>
                              <a:rPr lang="it-IT" altLang="it-IT" sz="1800" i="1" cap="small">
                                <a:solidFill>
                                  <a:schemeClr val="tx1"/>
                                </a:solidFill>
                                <a:latin typeface="Cambria Math" panose="02040503050406030204" pitchFamily="18" charset="0"/>
                              </a:rPr>
                            </m:ctrlPr>
                          </m:sSupPr>
                          <m:e>
                            <m:d>
                              <m:dPr>
                                <m:ctrlPr>
                                  <a:rPr lang="it-IT" altLang="it-IT" sz="1800" i="1" cap="small">
                                    <a:solidFill>
                                      <a:schemeClr val="tx1"/>
                                    </a:solidFill>
                                    <a:latin typeface="Cambria Math" panose="02040503050406030204" pitchFamily="18" charset="0"/>
                                  </a:rPr>
                                </m:ctrlPr>
                              </m:dPr>
                              <m:e>
                                <m:sSub>
                                  <m:sSubPr>
                                    <m:ctrlPr>
                                      <a:rPr lang="it-IT" altLang="it-IT" sz="1800" i="1" cap="small">
                                        <a:solidFill>
                                          <a:schemeClr val="tx1"/>
                                        </a:solidFill>
                                        <a:latin typeface="Cambria Math" panose="02040503050406030204" pitchFamily="18" charset="0"/>
                                      </a:rPr>
                                    </m:ctrlPr>
                                  </m:sSubPr>
                                  <m:e>
                                    <m:r>
                                      <a:rPr lang="it-IT" altLang="it-IT" sz="1800" b="0" i="1" cap="small">
                                        <a:solidFill>
                                          <a:schemeClr val="tx1"/>
                                        </a:solidFill>
                                        <a:latin typeface="Cambria Math" panose="02040503050406030204" pitchFamily="18" charset="0"/>
                                      </a:rPr>
                                      <m:t>𝐽</m:t>
                                    </m:r>
                                  </m:e>
                                  <m:sub>
                                    <m:r>
                                      <a:rPr lang="it-IT" altLang="it-IT" sz="1800" b="0" i="1" cap="small">
                                        <a:solidFill>
                                          <a:schemeClr val="tx1"/>
                                        </a:solidFill>
                                        <a:latin typeface="Cambria Math" panose="02040503050406030204" pitchFamily="18" charset="0"/>
                                      </a:rPr>
                                      <m:t>2</m:t>
                                    </m:r>
                                  </m:sub>
                                </m:sSub>
                                <m:r>
                                  <m:rPr>
                                    <m:sty m:val="p"/>
                                  </m:rPr>
                                  <a:rPr lang="it-IT" altLang="it-IT" sz="1800" b="0" cap="small">
                                    <a:solidFill>
                                      <a:schemeClr val="tx1"/>
                                    </a:solidFill>
                                    <a:latin typeface="Cambria Math" panose="02040503050406030204" pitchFamily="18" charset="0"/>
                                  </a:rPr>
                                  <m:t>P</m:t>
                                </m:r>
                              </m:e>
                            </m:d>
                          </m:e>
                          <m:sup>
                            <m:r>
                              <a:rPr lang="it-IT" altLang="it-IT" sz="1800" i="1" cap="small">
                                <a:solidFill>
                                  <a:schemeClr val="tx1"/>
                                </a:solidFill>
                                <a:latin typeface="Cambria Math" panose="02040503050406030204" pitchFamily="18" charset="0"/>
                              </a:rPr>
                              <m:t>#</m:t>
                            </m:r>
                          </m:sup>
                        </m:sSup>
                        <m:d>
                          <m:dPr>
                            <m:ctrlPr>
                              <a:rPr lang="it-IT" altLang="it-IT" sz="1800" i="1" cap="small">
                                <a:solidFill>
                                  <a:schemeClr val="tx1"/>
                                </a:solidFill>
                                <a:latin typeface="Cambria Math" panose="02040503050406030204" pitchFamily="18" charset="0"/>
                              </a:rPr>
                            </m:ctrlPr>
                          </m:dPr>
                          <m:e>
                            <m:sSub>
                              <m:sSubPr>
                                <m:ctrlPr>
                                  <a:rPr lang="it-IT" altLang="it-IT" sz="1800" i="1" cap="small">
                                    <a:solidFill>
                                      <a:schemeClr val="tx1"/>
                                    </a:solidFill>
                                    <a:latin typeface="Cambria Math" panose="02040503050406030204" pitchFamily="18" charset="0"/>
                                  </a:rPr>
                                </m:ctrlPr>
                              </m:sSubPr>
                              <m:e>
                                <m:r>
                                  <a:rPr lang="it-IT" altLang="it-IT" sz="1800" b="0" i="1" cap="small">
                                    <a:solidFill>
                                      <a:schemeClr val="tx1"/>
                                    </a:solidFill>
                                    <a:latin typeface="Cambria Math" panose="02040503050406030204" pitchFamily="18" charset="0"/>
                                  </a:rPr>
                                  <m:t>𝐽</m:t>
                                </m:r>
                              </m:e>
                              <m:sub>
                                <m:r>
                                  <a:rPr lang="it-IT" altLang="it-IT" sz="1800" b="0" i="1" cap="small">
                                    <a:solidFill>
                                      <a:schemeClr val="tx1"/>
                                    </a:solidFill>
                                    <a:latin typeface="Cambria Math" panose="02040503050406030204" pitchFamily="18" charset="0"/>
                                  </a:rPr>
                                  <m:t>2</m:t>
                                </m:r>
                              </m:sub>
                            </m:sSub>
                            <m:r>
                              <m:rPr>
                                <m:sty m:val="p"/>
                              </m:rPr>
                              <a:rPr lang="it-IT" altLang="it-IT" sz="1800" b="0" cap="small">
                                <a:solidFill>
                                  <a:schemeClr val="tx1"/>
                                </a:solidFill>
                                <a:latin typeface="Cambria Math" panose="02040503050406030204" pitchFamily="18" charset="0"/>
                              </a:rPr>
                              <m:t>P</m:t>
                            </m:r>
                          </m:e>
                        </m:d>
                      </m:e>
                    </m:d>
                    <m:r>
                      <a:rPr lang="it-IT" altLang="it-IT" sz="1800" b="1" i="1" cap="small" smtClean="0">
                        <a:solidFill>
                          <a:schemeClr val="tx1"/>
                        </a:solidFill>
                        <a:latin typeface="Cambria Math" panose="02040503050406030204" pitchFamily="18" charset="0"/>
                      </a:rPr>
                      <m:t>𝒘</m:t>
                    </m:r>
                  </m:oMath>
                </a14:m>
                <a:endPar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endParaRPr>
              </a:p>
            </p:txBody>
          </p:sp>
        </mc:Choice>
        <mc:Fallback xmlns="">
          <p:sp>
            <p:nvSpPr>
              <p:cNvPr id="30" name="Rectangle 2"/>
              <p:cNvSpPr txBox="1">
                <a:spLocks noRot="1" noChangeAspect="1" noMove="1" noResize="1" noEditPoints="1" noAdjustHandles="1" noChangeArrowheads="1" noChangeShapeType="1" noTextEdit="1"/>
              </p:cNvSpPr>
              <p:nvPr/>
            </p:nvSpPr>
            <p:spPr bwMode="auto">
              <a:xfrm>
                <a:off x="4338881" y="3898934"/>
                <a:ext cx="6786318" cy="1074604"/>
              </a:xfrm>
              <a:prstGeom prst="rect">
                <a:avLst/>
              </a:prstGeom>
              <a:blipFill>
                <a:blip r:embed="rId8"/>
                <a:stretch>
                  <a:fillRect l="-809" t="-3409" r="-719" b="-568"/>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31" name="Freccia in giù 18"/>
          <p:cNvSpPr/>
          <p:nvPr/>
        </p:nvSpPr>
        <p:spPr>
          <a:xfrm rot="16200000">
            <a:off x="3613571" y="4195111"/>
            <a:ext cx="434063" cy="482250"/>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mc:AlternateContent xmlns:mc="http://schemas.openxmlformats.org/markup-compatibility/2006" xmlns:a14="http://schemas.microsoft.com/office/drawing/2010/main">
        <mc:Choice Requires="a14">
          <p:sp>
            <p:nvSpPr>
              <p:cNvPr id="22" name="Rectangle 2"/>
              <p:cNvSpPr txBox="1">
                <a:spLocks noChangeArrowheads="1"/>
              </p:cNvSpPr>
              <p:nvPr/>
            </p:nvSpPr>
            <p:spPr bwMode="auto">
              <a:xfrm>
                <a:off x="1116012" y="5137662"/>
                <a:ext cx="10009187" cy="73385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In  the system in analysis has been used a </a:t>
                </a:r>
                <a:r>
                  <a:rPr lang="en-GB" altLang="it-IT" sz="1800" dirty="0" smtClean="0">
                    <a:solidFill>
                      <a:schemeClr val="tx1"/>
                    </a:solidFill>
                    <a:latin typeface="HelveticaNeueLT Std Lt" panose="020B0403020202020204" pitchFamily="34" charset="0"/>
                  </a:rPr>
                  <a:t>null-space based method </a:t>
                </a:r>
                <a:r>
                  <a:rPr lang="en-GB" altLang="it-IT" sz="1800" b="0" dirty="0" smtClean="0">
                    <a:solidFill>
                      <a:schemeClr val="tx1"/>
                    </a:solidFill>
                    <a:latin typeface="HelveticaNeueLT Std Lt" panose="020B0403020202020204" pitchFamily="34" charset="0"/>
                  </a:rPr>
                  <a:t>to evaluate the right </a:t>
                </a:r>
                <a14:m>
                  <m:oMath xmlns:m="http://schemas.openxmlformats.org/officeDocument/2006/math">
                    <m:acc>
                      <m:accPr>
                        <m:chr m:val="̇"/>
                        <m:ctrlPr>
                          <a:rPr lang="en-GB" altLang="it-IT" sz="1800" b="0" i="1" cap="small">
                            <a:solidFill>
                              <a:schemeClr val="tx1"/>
                            </a:solidFill>
                            <a:latin typeface="Cambria Math" panose="02040503050406030204" pitchFamily="18" charset="0"/>
                          </a:rPr>
                        </m:ctrlPr>
                      </m:accPr>
                      <m:e>
                        <m:r>
                          <a:rPr lang="it-IT" altLang="it-IT" sz="1800" i="1" cap="small">
                            <a:solidFill>
                              <a:schemeClr val="tx1"/>
                            </a:solidFill>
                            <a:latin typeface="Cambria Math" panose="02040503050406030204" pitchFamily="18" charset="0"/>
                          </a:rPr>
                          <m:t>𝒒</m:t>
                        </m:r>
                      </m:e>
                    </m:acc>
                  </m:oMath>
                </a14:m>
                <a:r>
                  <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rPr>
                  <a:t> </a:t>
                </a:r>
                <a:r>
                  <a:rPr kumimoji="0" lang="en-GB" altLang="it-IT" sz="1800" b="0" u="none" strike="noStrike" kern="1200" spc="0" normalizeH="0" dirty="0" smtClean="0">
                    <a:ln>
                      <a:noFill/>
                    </a:ln>
                    <a:solidFill>
                      <a:schemeClr val="tx1"/>
                    </a:solidFill>
                    <a:effectLst/>
                    <a:uLnTx/>
                    <a:uFillTx/>
                    <a:latin typeface="HelveticaNeueLT Std Lt" panose="020B0403020202020204" pitchFamily="34" charset="0"/>
                  </a:rPr>
                  <a:t>that we provide as inputs of the KUKA low-level controllers.</a:t>
                </a:r>
                <a:endPar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endParaRPr>
              </a:p>
            </p:txBody>
          </p:sp>
        </mc:Choice>
        <mc:Fallback xmlns="">
          <p:sp>
            <p:nvSpPr>
              <p:cNvPr id="22" name="Rectangle 2"/>
              <p:cNvSpPr txBox="1">
                <a:spLocks noRot="1" noChangeAspect="1" noMove="1" noResize="1" noEditPoints="1" noAdjustHandles="1" noChangeArrowheads="1" noChangeShapeType="1" noTextEdit="1"/>
              </p:cNvSpPr>
              <p:nvPr/>
            </p:nvSpPr>
            <p:spPr bwMode="auto">
              <a:xfrm>
                <a:off x="1116012" y="5137662"/>
                <a:ext cx="10009187" cy="733855"/>
              </a:xfrm>
              <a:prstGeom prst="rect">
                <a:avLst/>
              </a:prstGeom>
              <a:blipFill>
                <a:blip r:embed="rId9"/>
                <a:stretch>
                  <a:fillRect l="-487" t="-5000" r="-548" b="-83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GB">
                    <a:noFill/>
                  </a:rPr>
                  <a:t> </a:t>
                </a:r>
              </a:p>
            </p:txBody>
          </p:sp>
        </mc:Fallback>
      </mc:AlternateContent>
    </p:spTree>
    <p:extLst>
      <p:ext uri="{BB962C8B-B14F-4D97-AF65-F5344CB8AC3E}">
        <p14:creationId xmlns:p14="http://schemas.microsoft.com/office/powerpoint/2010/main" val="11548666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22" presetClass="entr" presetSubtype="8" fill="hold" grpId="0" nodeType="withEffect">
                                  <p:stCondLst>
                                    <p:cond delay="400"/>
                                  </p:stCondLst>
                                  <p:childTnLst>
                                    <p:set>
                                      <p:cBhvr>
                                        <p:cTn id="21" dur="1" fill="hold">
                                          <p:stCondLst>
                                            <p:cond delay="0"/>
                                          </p:stCondLst>
                                        </p:cTn>
                                        <p:tgtEl>
                                          <p:spTgt spid="24"/>
                                        </p:tgtEl>
                                        <p:attrNameLst>
                                          <p:attrName>style.visibility</p:attrName>
                                        </p:attrNameLst>
                                      </p:cBhvr>
                                      <p:to>
                                        <p:strVal val="visible"/>
                                      </p:to>
                                    </p:set>
                                    <p:animEffect transition="in" filter="wipe(left)">
                                      <p:cBhvr>
                                        <p:cTn id="22" dur="500"/>
                                        <p:tgtEl>
                                          <p:spTgt spid="24"/>
                                        </p:tgtEl>
                                      </p:cBhvr>
                                    </p:animEffect>
                                  </p:childTnLst>
                                </p:cTn>
                              </p:par>
                              <p:par>
                                <p:cTn id="23" presetID="22" presetClass="entr" presetSubtype="8" fill="hold" grpId="0" nodeType="withEffect">
                                  <p:stCondLst>
                                    <p:cond delay="70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500"/>
                                        <p:tgtEl>
                                          <p:spTgt spid="26"/>
                                        </p:tgtEl>
                                      </p:cBhvr>
                                    </p:animEffect>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wipe(left)">
                                      <p:cBhvr>
                                        <p:cTn id="34" dur="500"/>
                                        <p:tgtEl>
                                          <p:spTgt spid="28"/>
                                        </p:tgtEl>
                                      </p:cBhvr>
                                    </p:animEffect>
                                  </p:childTnLst>
                                </p:cTn>
                              </p:par>
                              <p:par>
                                <p:cTn id="35" presetID="22" presetClass="entr" presetSubtype="8" fill="hold" grpId="0" nodeType="withEffect">
                                  <p:stCondLst>
                                    <p:cond delay="30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childTnLst>
                          </p:cTn>
                        </p:par>
                        <p:par>
                          <p:cTn id="43" fill="hold">
                            <p:stCondLst>
                              <p:cond delay="500"/>
                            </p:stCondLst>
                            <p:childTnLst>
                              <p:par>
                                <p:cTn id="44" presetID="22" presetClass="entr" presetSubtype="8"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wipe(left)">
                                      <p:cBhvr>
                                        <p:cTn id="46" dur="500"/>
                                        <p:tgtEl>
                                          <p:spTgt spid="31"/>
                                        </p:tgtEl>
                                      </p:cBhvr>
                                    </p:animEffect>
                                  </p:childTnLst>
                                </p:cTn>
                              </p:par>
                              <p:par>
                                <p:cTn id="47" presetID="22" presetClass="entr" presetSubtype="8" fill="hold" grpId="0" nodeType="withEffect">
                                  <p:stCondLst>
                                    <p:cond delay="300"/>
                                  </p:stCondLst>
                                  <p:childTnLst>
                                    <p:set>
                                      <p:cBhvr>
                                        <p:cTn id="48" dur="1" fill="hold">
                                          <p:stCondLst>
                                            <p:cond delay="0"/>
                                          </p:stCondLst>
                                        </p:cTn>
                                        <p:tgtEl>
                                          <p:spTgt spid="30"/>
                                        </p:tgtEl>
                                        <p:attrNameLst>
                                          <p:attrName>style.visibility</p:attrName>
                                        </p:attrNameLst>
                                      </p:cBhvr>
                                      <p:to>
                                        <p:strVal val="visible"/>
                                      </p:to>
                                    </p:set>
                                    <p:animEffect transition="in" filter="wipe(left)">
                                      <p:cBhvr>
                                        <p:cTn id="49" dur="500"/>
                                        <p:tgtEl>
                                          <p:spTgt spid="30"/>
                                        </p:tgtEl>
                                      </p:cBhvr>
                                    </p:animEffect>
                                  </p:childTnLst>
                                </p:cTn>
                              </p:par>
                            </p:childTnLst>
                          </p:cTn>
                        </p:par>
                        <p:par>
                          <p:cTn id="50" fill="hold">
                            <p:stCondLst>
                              <p:cond delay="1300"/>
                            </p:stCondLst>
                            <p:childTnLst>
                              <p:par>
                                <p:cTn id="51" presetID="2" presetClass="entr" presetSubtype="8" fill="hold" grpId="0" nodeType="afterEffect">
                                  <p:stCondLst>
                                    <p:cond delay="0"/>
                                  </p:stCondLst>
                                  <p:childTnLst>
                                    <p:set>
                                      <p:cBhvr>
                                        <p:cTn id="52" dur="1" fill="hold">
                                          <p:stCondLst>
                                            <p:cond delay="0"/>
                                          </p:stCondLst>
                                        </p:cTn>
                                        <p:tgtEl>
                                          <p:spTgt spid="22"/>
                                        </p:tgtEl>
                                        <p:attrNameLst>
                                          <p:attrName>style.visibility</p:attrName>
                                        </p:attrNameLst>
                                      </p:cBhvr>
                                      <p:to>
                                        <p:strVal val="visible"/>
                                      </p:to>
                                    </p:set>
                                    <p:anim calcmode="lin" valueType="num">
                                      <p:cBhvr additive="base">
                                        <p:cTn id="53" dur="500" fill="hold"/>
                                        <p:tgtEl>
                                          <p:spTgt spid="22"/>
                                        </p:tgtEl>
                                        <p:attrNameLst>
                                          <p:attrName>ppt_x</p:attrName>
                                        </p:attrNameLst>
                                      </p:cBhvr>
                                      <p:tavLst>
                                        <p:tav tm="0">
                                          <p:val>
                                            <p:strVal val="0-#ppt_w/2"/>
                                          </p:val>
                                        </p:tav>
                                        <p:tav tm="100000">
                                          <p:val>
                                            <p:strVal val="#ppt_x"/>
                                          </p:val>
                                        </p:tav>
                                      </p:tavLst>
                                    </p:anim>
                                    <p:anim calcmode="lin" valueType="num">
                                      <p:cBhvr additive="base">
                                        <p:cTn id="54"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P spid="20" grpId="0" animBg="1"/>
      <p:bldP spid="21" grpId="0"/>
      <p:bldP spid="24" grpId="0" animBg="1"/>
      <p:bldP spid="26" grpId="0" animBg="1"/>
      <p:bldP spid="27" grpId="0"/>
      <p:bldP spid="28" grpId="0" animBg="1"/>
      <p:bldP spid="29" grpId="0" animBg="1"/>
      <p:bldP spid="30" grpId="0"/>
      <p:bldP spid="31" grpId="0" animBg="1"/>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12</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defRPr/>
            </a:pPr>
            <a:r>
              <a:rPr lang="en-GB" altLang="it-IT" sz="2800" cap="small" dirty="0" smtClean="0">
                <a:solidFill>
                  <a:srgbClr val="822434"/>
                </a:solidFill>
                <a:latin typeface="HelveticaNeueLT Std Lt" panose="020B0403020202020204" pitchFamily="34" charset="0"/>
              </a:rPr>
              <a:t>Kuka </a:t>
            </a:r>
            <a:r>
              <a:rPr lang="en-GB" altLang="it-IT" sz="2800" cap="small" dirty="0">
                <a:solidFill>
                  <a:srgbClr val="822434"/>
                </a:solidFill>
                <a:latin typeface="HelveticaNeueLT Std Lt" panose="020B0403020202020204" pitchFamily="34" charset="0"/>
              </a:rPr>
              <a:t>lwr 4+ inverse kinematics </a:t>
            </a:r>
            <a:r>
              <a:rPr lang="en-GB" altLang="it-IT" sz="2800" cap="small" dirty="0" smtClean="0">
                <a:solidFill>
                  <a:srgbClr val="822434"/>
                </a:solidFill>
                <a:latin typeface="HelveticaNeueLT Std Lt" panose="020B0403020202020204" pitchFamily="34" charset="0"/>
              </a:rPr>
              <a:t>(2)</a:t>
            </a:r>
            <a:endParaRPr lang="en-GB" altLang="it-IT" sz="2800" cap="small" dirty="0">
              <a:latin typeface="HelveticaNeueLT Std Lt" panose="020B0403020202020204" pitchFamily="34" charset="0"/>
            </a:endParaRPr>
          </a:p>
        </p:txBody>
      </p:sp>
      <p:sp>
        <p:nvSpPr>
          <p:cNvPr id="13" name="Rectangle 2"/>
          <p:cNvSpPr txBox="1">
            <a:spLocks noChangeArrowheads="1"/>
          </p:cNvSpPr>
          <p:nvPr/>
        </p:nvSpPr>
        <p:spPr bwMode="auto">
          <a:xfrm>
            <a:off x="1116012" y="914400"/>
            <a:ext cx="10009187" cy="7241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kumimoji="0" lang="en-GB" altLang="it-IT" sz="2000" b="0" u="none" strike="noStrike" kern="1200" spc="0" normalizeH="0" dirty="0" smtClean="0">
                <a:ln>
                  <a:noFill/>
                </a:ln>
                <a:solidFill>
                  <a:schemeClr val="tx1"/>
                </a:solidFill>
                <a:effectLst/>
                <a:uLnTx/>
                <a:uFillTx/>
                <a:latin typeface="HelveticaNeueLT Std Lt" panose="020B0403020202020204" pitchFamily="34" charset="0"/>
              </a:rPr>
              <a:t>In order to achieve smooth movements of the slave robot, it has been decided to discard the default VREP’s IK group and to implement th</a:t>
            </a:r>
            <a:r>
              <a:rPr lang="en-GB" altLang="it-IT" sz="2000" b="0" dirty="0" smtClean="0">
                <a:solidFill>
                  <a:schemeClr val="tx1"/>
                </a:solidFill>
                <a:latin typeface="HelveticaNeueLT Std Lt" panose="020B0403020202020204" pitchFamily="34" charset="0"/>
              </a:rPr>
              <a:t>e following</a:t>
            </a:r>
            <a:r>
              <a:rPr kumimoji="0" lang="en-GB" altLang="it-IT" sz="2000" b="0" u="none" strike="noStrike" kern="1200" spc="0" normalizeH="0" dirty="0" smtClean="0">
                <a:ln>
                  <a:noFill/>
                </a:ln>
                <a:solidFill>
                  <a:schemeClr val="tx1"/>
                </a:solidFill>
                <a:effectLst/>
                <a:uLnTx/>
                <a:uFillTx/>
                <a:latin typeface="HelveticaNeueLT Std Lt" panose="020B0403020202020204" pitchFamily="34" charset="0"/>
              </a:rPr>
              <a:t> custom null-space-based IK.</a:t>
            </a:r>
            <a:endParaRPr kumimoji="0" lang="en-GB" altLang="it-IT" sz="2000" b="0" i="1" u="none" strike="noStrike" kern="1200" spc="0" normalizeH="0" dirty="0" smtClean="0">
              <a:ln>
                <a:noFill/>
              </a:ln>
              <a:solidFill>
                <a:schemeClr val="tx1"/>
              </a:solidFill>
              <a:effectLst/>
              <a:uLnTx/>
              <a:uFillTx/>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11" name="CasellaDiTesto 10"/>
              <p:cNvSpPr txBox="1"/>
              <p:nvPr/>
            </p:nvSpPr>
            <p:spPr>
              <a:xfrm>
                <a:off x="4001243" y="2216766"/>
                <a:ext cx="4238724" cy="5014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altLang="it-IT" sz="3200" i="1" cap="small" smtClean="0">
                              <a:latin typeface="Cambria Math" panose="02040503050406030204" pitchFamily="18" charset="0"/>
                            </a:rPr>
                          </m:ctrlPr>
                        </m:accPr>
                        <m:e>
                          <m:r>
                            <a:rPr lang="it-IT" altLang="it-IT" sz="3200" i="1" cap="small">
                              <a:latin typeface="Cambria Math" panose="02040503050406030204" pitchFamily="18" charset="0"/>
                            </a:rPr>
                            <m:t>𝒒</m:t>
                          </m:r>
                        </m:e>
                      </m:acc>
                      <m:r>
                        <a:rPr lang="it-IT" altLang="it-IT" sz="3200" i="1" cap="small">
                          <a:latin typeface="Cambria Math" panose="02040503050406030204" pitchFamily="18" charset="0"/>
                        </a:rPr>
                        <m:t>=</m:t>
                      </m:r>
                      <m:sSup>
                        <m:sSupPr>
                          <m:ctrlPr>
                            <a:rPr lang="it-IT" altLang="it-IT" sz="3200" i="1" cap="small">
                              <a:latin typeface="Cambria Math" panose="02040503050406030204" pitchFamily="18" charset="0"/>
                            </a:rPr>
                          </m:ctrlPr>
                        </m:sSupPr>
                        <m:e>
                          <m:r>
                            <a:rPr lang="it-IT" altLang="it-IT" sz="3200" i="1" cap="small">
                              <a:latin typeface="Cambria Math" panose="02040503050406030204" pitchFamily="18" charset="0"/>
                            </a:rPr>
                            <m:t>𝐽</m:t>
                          </m:r>
                        </m:e>
                        <m:sup>
                          <m:r>
                            <a:rPr lang="it-IT" altLang="it-IT" sz="3200" i="1" cap="small">
                              <a:latin typeface="Cambria Math" panose="02040503050406030204" pitchFamily="18" charset="0"/>
                            </a:rPr>
                            <m:t>#</m:t>
                          </m:r>
                        </m:sup>
                      </m:sSup>
                      <m:sSub>
                        <m:sSubPr>
                          <m:ctrlPr>
                            <a:rPr lang="it-IT" altLang="it-IT" sz="3200" i="1" cap="small" smtClean="0">
                              <a:latin typeface="Cambria Math" panose="02040503050406030204" pitchFamily="18" charset="0"/>
                            </a:rPr>
                          </m:ctrlPr>
                        </m:sSubPr>
                        <m:e>
                          <m:acc>
                            <m:accPr>
                              <m:chr m:val="̇"/>
                              <m:ctrlPr>
                                <a:rPr lang="it-IT" altLang="it-IT" sz="3200" i="1" cap="small">
                                  <a:latin typeface="Cambria Math" panose="02040503050406030204" pitchFamily="18" charset="0"/>
                                </a:rPr>
                              </m:ctrlPr>
                            </m:accPr>
                            <m:e>
                              <m:r>
                                <a:rPr lang="it-IT" altLang="it-IT" sz="3200" i="1" cap="small">
                                  <a:latin typeface="Cambria Math" panose="02040503050406030204" pitchFamily="18" charset="0"/>
                                </a:rPr>
                                <m:t>𝒓</m:t>
                              </m:r>
                            </m:e>
                          </m:acc>
                        </m:e>
                        <m:sub>
                          <m:r>
                            <a:rPr lang="it-IT" altLang="it-IT" sz="3200" b="0" i="1" cap="small" smtClean="0">
                              <a:latin typeface="Cambria Math" panose="02040503050406030204" pitchFamily="18" charset="0"/>
                            </a:rPr>
                            <m:t>𝑑</m:t>
                          </m:r>
                        </m:sub>
                      </m:sSub>
                      <m:r>
                        <a:rPr lang="it-IT" altLang="it-IT" sz="3200" b="1" i="1" cap="small">
                          <a:latin typeface="Cambria Math" panose="02040503050406030204" pitchFamily="18" charset="0"/>
                        </a:rPr>
                        <m:t>+(</m:t>
                      </m:r>
                      <m:r>
                        <a:rPr lang="it-IT" altLang="it-IT" sz="3200" b="1" i="1" cap="small">
                          <a:latin typeface="Cambria Math" panose="02040503050406030204" pitchFamily="18" charset="0"/>
                        </a:rPr>
                        <m:t>𝑰</m:t>
                      </m:r>
                      <m:r>
                        <a:rPr lang="it-IT" altLang="it-IT" sz="3200" b="1" i="1" cap="small">
                          <a:latin typeface="Cambria Math" panose="02040503050406030204" pitchFamily="18" charset="0"/>
                        </a:rPr>
                        <m:t> −</m:t>
                      </m:r>
                      <m:sSup>
                        <m:sSupPr>
                          <m:ctrlPr>
                            <a:rPr lang="it-IT" altLang="it-IT" sz="3200" i="1" cap="small">
                              <a:latin typeface="Cambria Math" panose="02040503050406030204" pitchFamily="18" charset="0"/>
                            </a:rPr>
                          </m:ctrlPr>
                        </m:sSupPr>
                        <m:e>
                          <m:r>
                            <a:rPr lang="it-IT" altLang="it-IT" sz="3200" i="1" cap="small">
                              <a:latin typeface="Cambria Math" panose="02040503050406030204" pitchFamily="18" charset="0"/>
                            </a:rPr>
                            <m:t>𝐽</m:t>
                          </m:r>
                        </m:e>
                        <m:sup>
                          <m:r>
                            <a:rPr lang="it-IT" altLang="it-IT" sz="3200" i="1" cap="small">
                              <a:latin typeface="Cambria Math" panose="02040503050406030204" pitchFamily="18" charset="0"/>
                            </a:rPr>
                            <m:t>#</m:t>
                          </m:r>
                        </m:sup>
                      </m:sSup>
                      <m:r>
                        <a:rPr lang="it-IT" altLang="it-IT" sz="3200" b="0" i="1" cap="small">
                          <a:latin typeface="Cambria Math" panose="02040503050406030204" pitchFamily="18" charset="0"/>
                        </a:rPr>
                        <m:t>𝐽</m:t>
                      </m:r>
                      <m:r>
                        <a:rPr lang="it-IT" altLang="it-IT" sz="3200" b="1" i="1" cap="small">
                          <a:latin typeface="Cambria Math" panose="02040503050406030204" pitchFamily="18" charset="0"/>
                        </a:rPr>
                        <m:t>)</m:t>
                      </m:r>
                      <m:sSub>
                        <m:sSubPr>
                          <m:ctrlPr>
                            <a:rPr lang="en-GB" altLang="it-IT" sz="3200" i="1">
                              <a:latin typeface="Cambria Math" panose="02040503050406030204" pitchFamily="18" charset="0"/>
                            </a:rPr>
                          </m:ctrlPr>
                        </m:sSubPr>
                        <m:e>
                          <m:acc>
                            <m:accPr>
                              <m:chr m:val="̇"/>
                              <m:ctrlPr>
                                <a:rPr lang="en-GB" altLang="it-IT" sz="3200" i="1">
                                  <a:latin typeface="Cambria Math" panose="02040503050406030204" pitchFamily="18" charset="0"/>
                                </a:rPr>
                              </m:ctrlPr>
                            </m:accPr>
                            <m:e>
                              <m:r>
                                <a:rPr lang="it-IT" altLang="it-IT" sz="3200" i="1">
                                  <a:latin typeface="Cambria Math" panose="02040503050406030204" pitchFamily="18" charset="0"/>
                                </a:rPr>
                                <m:t>𝒒</m:t>
                              </m:r>
                            </m:e>
                          </m:acc>
                        </m:e>
                        <m:sub>
                          <m:r>
                            <a:rPr lang="it-IT" altLang="it-IT" sz="3200" i="1">
                              <a:latin typeface="Cambria Math" panose="02040503050406030204" pitchFamily="18" charset="0"/>
                            </a:rPr>
                            <m:t>0</m:t>
                          </m:r>
                        </m:sub>
                      </m:sSub>
                    </m:oMath>
                  </m:oMathPara>
                </a14:m>
                <a:endParaRPr lang="en-GB" sz="3200" dirty="0"/>
              </a:p>
            </p:txBody>
          </p:sp>
        </mc:Choice>
        <mc:Fallback xmlns="">
          <p:sp>
            <p:nvSpPr>
              <p:cNvPr id="11" name="CasellaDiTesto 10"/>
              <p:cNvSpPr txBox="1">
                <a:spLocks noRot="1" noChangeAspect="1" noMove="1" noResize="1" noEditPoints="1" noAdjustHandles="1" noChangeArrowheads="1" noChangeShapeType="1" noTextEdit="1"/>
              </p:cNvSpPr>
              <p:nvPr/>
            </p:nvSpPr>
            <p:spPr>
              <a:xfrm>
                <a:off x="4001243" y="2216766"/>
                <a:ext cx="4238724" cy="501419"/>
              </a:xfrm>
              <a:prstGeom prst="rect">
                <a:avLst/>
              </a:prstGeom>
              <a:blipFill>
                <a:blip r:embed="rId5"/>
                <a:stretch>
                  <a:fillRect/>
                </a:stretch>
              </a:blipFill>
            </p:spPr>
            <p:txBody>
              <a:bodyPr/>
              <a:lstStyle/>
              <a:p>
                <a:r>
                  <a:rPr lang="it-IT">
                    <a:noFill/>
                  </a:rPr>
                  <a:t> </a:t>
                </a:r>
              </a:p>
            </p:txBody>
          </p:sp>
        </mc:Fallback>
      </mc:AlternateContent>
      <p:sp>
        <p:nvSpPr>
          <p:cNvPr id="2" name="Rettangolo arrotondato 1"/>
          <p:cNvSpPr/>
          <p:nvPr/>
        </p:nvSpPr>
        <p:spPr>
          <a:xfrm>
            <a:off x="5161697" y="2241039"/>
            <a:ext cx="521670" cy="500456"/>
          </a:xfrm>
          <a:prstGeom prst="roundRect">
            <a:avLst/>
          </a:prstGeom>
          <a:noFill/>
          <a:ln>
            <a:solidFill>
              <a:srgbClr val="0067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21" name="CasellaDiTesto 20"/>
              <p:cNvSpPr txBox="1"/>
              <p:nvPr/>
            </p:nvSpPr>
            <p:spPr>
              <a:xfrm>
                <a:off x="9269634" y="2301332"/>
                <a:ext cx="2256515"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altLang="it-IT" sz="2400" i="1" smtClean="0">
                              <a:latin typeface="Cambria Math" panose="02040503050406030204" pitchFamily="18" charset="0"/>
                            </a:rPr>
                          </m:ctrlPr>
                        </m:sSubPr>
                        <m:e>
                          <m:acc>
                            <m:accPr>
                              <m:chr m:val="̇"/>
                              <m:ctrlPr>
                                <a:rPr lang="en-GB" altLang="it-IT" sz="2400" i="1">
                                  <a:latin typeface="Cambria Math" panose="02040503050406030204" pitchFamily="18" charset="0"/>
                                </a:rPr>
                              </m:ctrlPr>
                            </m:accPr>
                            <m:e>
                              <m:r>
                                <a:rPr lang="it-IT" altLang="it-IT" sz="2400" i="1">
                                  <a:latin typeface="Cambria Math" panose="02040503050406030204" pitchFamily="18" charset="0"/>
                                </a:rPr>
                                <m:t>𝒒</m:t>
                              </m:r>
                            </m:e>
                          </m:acc>
                        </m:e>
                        <m:sub>
                          <m:r>
                            <a:rPr lang="it-IT" altLang="it-IT" sz="2400" i="1">
                              <a:latin typeface="Cambria Math" panose="02040503050406030204" pitchFamily="18" charset="0"/>
                            </a:rPr>
                            <m:t>0</m:t>
                          </m:r>
                        </m:sub>
                      </m:sSub>
                      <m:r>
                        <a:rPr lang="it-IT" altLang="it-IT" sz="2400" b="0" i="1" smtClean="0">
                          <a:latin typeface="Cambria Math" panose="02040503050406030204" pitchFamily="18" charset="0"/>
                        </a:rPr>
                        <m:t>= </m:t>
                      </m:r>
                      <m:sSub>
                        <m:sSubPr>
                          <m:ctrlPr>
                            <a:rPr lang="it-IT" altLang="it-IT" sz="2400" b="0" i="1" smtClean="0">
                              <a:latin typeface="Cambria Math" panose="02040503050406030204" pitchFamily="18" charset="0"/>
                            </a:rPr>
                          </m:ctrlPr>
                        </m:sSubPr>
                        <m:e>
                          <m:r>
                            <a:rPr lang="it-IT" altLang="it-IT" sz="2400" b="1" i="1" smtClean="0">
                              <a:latin typeface="Cambria Math" panose="02040503050406030204" pitchFamily="18" charset="0"/>
                            </a:rPr>
                            <m:t>𝒒</m:t>
                          </m:r>
                        </m:e>
                        <m:sub>
                          <m:r>
                            <a:rPr lang="it-IT" altLang="it-IT" sz="2400" b="0" i="1" smtClean="0">
                              <a:latin typeface="Cambria Math" panose="02040503050406030204" pitchFamily="18" charset="0"/>
                            </a:rPr>
                            <m:t>𝑠𝑡𝑎𝑟𝑡</m:t>
                          </m:r>
                        </m:sub>
                      </m:sSub>
                      <m:r>
                        <a:rPr lang="it-IT" altLang="it-IT" sz="2400" b="0" i="1" smtClean="0">
                          <a:latin typeface="Cambria Math" panose="02040503050406030204" pitchFamily="18" charset="0"/>
                        </a:rPr>
                        <m:t> −</m:t>
                      </m:r>
                      <m:r>
                        <a:rPr lang="it-IT" altLang="it-IT" sz="2400" b="1" i="1" smtClean="0">
                          <a:latin typeface="Cambria Math" panose="02040503050406030204" pitchFamily="18" charset="0"/>
                        </a:rPr>
                        <m:t>𝒒</m:t>
                      </m:r>
                    </m:oMath>
                  </m:oMathPara>
                </a14:m>
                <a:endParaRPr lang="it-IT" sz="2400" dirty="0"/>
              </a:p>
            </p:txBody>
          </p:sp>
        </mc:Choice>
        <mc:Fallback xmlns="">
          <p:sp>
            <p:nvSpPr>
              <p:cNvPr id="21" name="CasellaDiTesto 20"/>
              <p:cNvSpPr txBox="1">
                <a:spLocks noRot="1" noChangeAspect="1" noMove="1" noResize="1" noEditPoints="1" noAdjustHandles="1" noChangeArrowheads="1" noChangeShapeType="1" noTextEdit="1"/>
              </p:cNvSpPr>
              <p:nvPr/>
            </p:nvSpPr>
            <p:spPr>
              <a:xfrm>
                <a:off x="9269634" y="2301332"/>
                <a:ext cx="2256515" cy="369332"/>
              </a:xfrm>
              <a:prstGeom prst="rect">
                <a:avLst/>
              </a:prstGeom>
              <a:blipFill>
                <a:blip r:embed="rId6"/>
                <a:stretch>
                  <a:fillRect l="-3243" t="-6667" r="-2973" b="-26667"/>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8" name="Rectangle 2"/>
              <p:cNvSpPr txBox="1">
                <a:spLocks noChangeArrowheads="1"/>
              </p:cNvSpPr>
              <p:nvPr/>
            </p:nvSpPr>
            <p:spPr bwMode="auto">
              <a:xfrm>
                <a:off x="1116012" y="5036062"/>
                <a:ext cx="10009187" cy="73385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a:solidFill>
                      <a:schemeClr val="tx1"/>
                    </a:solidFill>
                    <a:latin typeface="HelveticaNeueLT Std Lt" panose="020B0403020202020204" pitchFamily="34" charset="0"/>
                  </a:rPr>
                  <a:t>Where </a:t>
                </a:r>
                <a14:m>
                  <m:oMath xmlns:m="http://schemas.openxmlformats.org/officeDocument/2006/math">
                    <m:sSub>
                      <m:sSubPr>
                        <m:ctrlPr>
                          <a:rPr lang="en-GB" altLang="it-IT" sz="1800" b="0" i="1">
                            <a:solidFill>
                              <a:schemeClr val="tx1"/>
                            </a:solidFill>
                            <a:latin typeface="Cambria Math" panose="02040503050406030204" pitchFamily="18" charset="0"/>
                          </a:rPr>
                        </m:ctrlPr>
                      </m:sSubPr>
                      <m:e>
                        <m:r>
                          <a:rPr lang="it-IT" altLang="it-IT" sz="1800">
                            <a:solidFill>
                              <a:schemeClr val="tx1"/>
                            </a:solidFill>
                            <a:latin typeface="Cambria Math" panose="02040503050406030204" pitchFamily="18" charset="0"/>
                          </a:rPr>
                          <m:t>𝐯</m:t>
                        </m:r>
                      </m:e>
                      <m:sub>
                        <m:r>
                          <a:rPr lang="it-IT" altLang="it-IT" sz="1800" b="0" i="1">
                            <a:solidFill>
                              <a:schemeClr val="tx1"/>
                            </a:solidFill>
                            <a:latin typeface="Cambria Math" panose="02040503050406030204" pitchFamily="18" charset="0"/>
                          </a:rPr>
                          <m:t>𝑑</m:t>
                        </m:r>
                      </m:sub>
                    </m:sSub>
                  </m:oMath>
                </a14:m>
                <a:r>
                  <a:rPr lang="en-GB" altLang="it-IT" sz="1800" b="0" i="1" dirty="0">
                    <a:solidFill>
                      <a:schemeClr val="tx1"/>
                    </a:solidFill>
                    <a:latin typeface="HelveticaNeueLT Std Lt" panose="020B0403020202020204" pitchFamily="34" charset="0"/>
                  </a:rPr>
                  <a:t> </a:t>
                </a:r>
                <a:r>
                  <a:rPr lang="en-GB" altLang="it-IT" sz="1800" b="0" dirty="0">
                    <a:solidFill>
                      <a:schemeClr val="tx1"/>
                    </a:solidFill>
                    <a:latin typeface="HelveticaNeueLT Std Lt" panose="020B0403020202020204" pitchFamily="34" charset="0"/>
                  </a:rPr>
                  <a:t>and </a:t>
                </a:r>
                <a14:m>
                  <m:oMath xmlns:m="http://schemas.openxmlformats.org/officeDocument/2006/math">
                    <m:sSub>
                      <m:sSubPr>
                        <m:ctrlPr>
                          <a:rPr lang="en-GB" altLang="it-IT" sz="1800" b="0" i="1">
                            <a:solidFill>
                              <a:schemeClr val="tx1"/>
                            </a:solidFill>
                            <a:latin typeface="Cambria Math" panose="02040503050406030204" pitchFamily="18" charset="0"/>
                          </a:rPr>
                        </m:ctrlPr>
                      </m:sSubPr>
                      <m:e>
                        <m:r>
                          <a:rPr lang="en-GB" altLang="it-IT" sz="1800" b="0">
                            <a:solidFill>
                              <a:schemeClr val="tx1"/>
                            </a:solidFill>
                            <a:latin typeface="Cambria Math" panose="02040503050406030204" pitchFamily="18" charset="0"/>
                            <a:ea typeface="Cambria Math" panose="02040503050406030204" pitchFamily="18" charset="0"/>
                          </a:rPr>
                          <m:t>𝛚</m:t>
                        </m:r>
                      </m:e>
                      <m:sub>
                        <m:r>
                          <a:rPr lang="it-IT" altLang="it-IT" sz="1800" b="0" i="1">
                            <a:solidFill>
                              <a:schemeClr val="tx1"/>
                            </a:solidFill>
                            <a:latin typeface="Cambria Math" panose="02040503050406030204" pitchFamily="18" charset="0"/>
                          </a:rPr>
                          <m:t>𝑑</m:t>
                        </m:r>
                      </m:sub>
                    </m:sSub>
                  </m:oMath>
                </a14:m>
                <a:r>
                  <a:rPr lang="en-GB" altLang="it-IT" sz="1800" b="0" i="1" dirty="0">
                    <a:solidFill>
                      <a:schemeClr val="tx1"/>
                    </a:solidFill>
                    <a:latin typeface="HelveticaNeueLT Std Lt" panose="020B0403020202020204" pitchFamily="34" charset="0"/>
                  </a:rPr>
                  <a:t> </a:t>
                </a:r>
                <a:r>
                  <a:rPr lang="en-GB" altLang="it-IT" sz="1800" b="0" dirty="0">
                    <a:solidFill>
                      <a:schemeClr val="tx1"/>
                    </a:solidFill>
                    <a:latin typeface="HelveticaNeueLT Std Lt" panose="020B0403020202020204" pitchFamily="34" charset="0"/>
                  </a:rPr>
                  <a:t>are the references, while the term </a:t>
                </a:r>
                <a14:m>
                  <m:oMath xmlns:m="http://schemas.openxmlformats.org/officeDocument/2006/math">
                    <m:sSub>
                      <m:sSubPr>
                        <m:ctrlPr>
                          <a:rPr lang="en-GB" altLang="it-IT" sz="1800" b="0" i="1">
                            <a:solidFill>
                              <a:schemeClr val="tx1"/>
                            </a:solidFill>
                            <a:latin typeface="Cambria Math" panose="02040503050406030204" pitchFamily="18" charset="0"/>
                          </a:rPr>
                        </m:ctrlPr>
                      </m:sSubPr>
                      <m:e>
                        <m:r>
                          <a:rPr lang="it-IT" altLang="it-IT" sz="1800">
                            <a:solidFill>
                              <a:schemeClr val="tx1"/>
                            </a:solidFill>
                            <a:latin typeface="Cambria Math" panose="02040503050406030204" pitchFamily="18" charset="0"/>
                          </a:rPr>
                          <m:t>𝐞</m:t>
                        </m:r>
                      </m:e>
                      <m:sub>
                        <m:r>
                          <a:rPr lang="it-IT" altLang="it-IT" sz="1800" b="0" i="1">
                            <a:solidFill>
                              <a:schemeClr val="tx1"/>
                            </a:solidFill>
                            <a:latin typeface="Cambria Math" panose="02040503050406030204" pitchFamily="18" charset="0"/>
                          </a:rPr>
                          <m:t>𝑐𝑎𝑟𝑡𝑒𝑠𝑖𝑎𝑛</m:t>
                        </m:r>
                      </m:sub>
                    </m:sSub>
                  </m:oMath>
                </a14:m>
                <a:r>
                  <a:rPr lang="en-GB" altLang="it-IT" sz="1800" b="0" i="1" dirty="0">
                    <a:solidFill>
                      <a:schemeClr val="tx1"/>
                    </a:solidFill>
                    <a:latin typeface="HelveticaNeueLT Std Lt" panose="020B0403020202020204" pitchFamily="34" charset="0"/>
                  </a:rPr>
                  <a:t> </a:t>
                </a:r>
                <a:r>
                  <a:rPr lang="en-GB" altLang="it-IT" sz="1800" b="0" dirty="0">
                    <a:solidFill>
                      <a:schemeClr val="tx1"/>
                    </a:solidFill>
                    <a:latin typeface="HelveticaNeueLT Std Lt" panose="020B0403020202020204" pitchFamily="34" charset="0"/>
                  </a:rPr>
                  <a:t>is necessary to force the convergence of KUKA’s end-effector to the desired pose.</a:t>
                </a:r>
                <a:endParaRPr lang="en-GB" altLang="it-IT" sz="1800" b="0" i="1" dirty="0">
                  <a:solidFill>
                    <a:schemeClr val="tx1"/>
                  </a:solidFill>
                  <a:latin typeface="HelveticaNeueLT Std Lt" panose="020B0403020202020204" pitchFamily="34" charset="0"/>
                </a:endParaRPr>
              </a:p>
            </p:txBody>
          </p:sp>
        </mc:Choice>
        <mc:Fallback xmlns="">
          <p:sp>
            <p:nvSpPr>
              <p:cNvPr id="28" name="Rectangle 2"/>
              <p:cNvSpPr txBox="1">
                <a:spLocks noRot="1" noChangeAspect="1" noMove="1" noResize="1" noEditPoints="1" noAdjustHandles="1" noChangeArrowheads="1" noChangeShapeType="1" noTextEdit="1"/>
              </p:cNvSpPr>
              <p:nvPr/>
            </p:nvSpPr>
            <p:spPr bwMode="auto">
              <a:xfrm>
                <a:off x="1116012" y="5036062"/>
                <a:ext cx="10009187" cy="733855"/>
              </a:xfrm>
              <a:prstGeom prst="rect">
                <a:avLst/>
              </a:prstGeom>
              <a:blipFill>
                <a:blip r:embed="rId7"/>
                <a:stretch>
                  <a:fillRect l="-487" t="-4132" r="-548"/>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GB">
                    <a:noFill/>
                  </a:rPr>
                  <a:t> </a:t>
                </a:r>
              </a:p>
            </p:txBody>
          </p:sp>
        </mc:Fallback>
      </mc:AlternateContent>
      <p:sp>
        <p:nvSpPr>
          <p:cNvPr id="29" name="Freccia in giù 28"/>
          <p:cNvSpPr/>
          <p:nvPr/>
        </p:nvSpPr>
        <p:spPr>
          <a:xfrm>
            <a:off x="5232032" y="2828254"/>
            <a:ext cx="381000" cy="788986"/>
          </a:xfrm>
          <a:prstGeom prst="downArrow">
            <a:avLst>
              <a:gd name="adj1" fmla="val 23334"/>
              <a:gd name="adj2" fmla="val 50000"/>
            </a:avLst>
          </a:prstGeom>
          <a:pattFill prst="pct60">
            <a:fgClr>
              <a:srgbClr val="006778"/>
            </a:fgClr>
            <a:bgClr>
              <a:schemeClr val="bg1"/>
            </a:bgClr>
          </a:pattFill>
          <a:ln>
            <a:solidFill>
              <a:srgbClr val="006778"/>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ttangolo arrotondato 29"/>
          <p:cNvSpPr/>
          <p:nvPr/>
        </p:nvSpPr>
        <p:spPr>
          <a:xfrm>
            <a:off x="7682863" y="2241039"/>
            <a:ext cx="521670" cy="500456"/>
          </a:xfrm>
          <a:prstGeom prst="roundRect">
            <a:avLst/>
          </a:prstGeom>
          <a:noFill/>
          <a:ln>
            <a:solidFill>
              <a:srgbClr val="0067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32" name="CasellaDiTesto 31"/>
              <p:cNvSpPr txBox="1"/>
              <p:nvPr/>
            </p:nvSpPr>
            <p:spPr>
              <a:xfrm>
                <a:off x="1751815" y="3790923"/>
                <a:ext cx="7341433" cy="597343"/>
              </a:xfrm>
              <a:prstGeom prst="rect">
                <a:avLst/>
              </a:prstGeom>
              <a:noFill/>
            </p:spPr>
            <p:txBody>
              <a:bodyPr wrap="none" lIns="0" tIns="0" rIns="0" bIns="0" rtlCol="0">
                <a:spAutoFit/>
              </a:bodyPr>
              <a:lstStyle/>
              <a:p>
                <a14:m>
                  <m:oMath xmlns:m="http://schemas.openxmlformats.org/officeDocument/2006/math">
                    <m:sSub>
                      <m:sSubPr>
                        <m:ctrlPr>
                          <a:rPr lang="it-IT" altLang="it-IT" sz="2400" i="1" cap="small" smtClean="0">
                            <a:latin typeface="Cambria Math" panose="02040503050406030204" pitchFamily="18" charset="0"/>
                          </a:rPr>
                        </m:ctrlPr>
                      </m:sSubPr>
                      <m:e>
                        <m:acc>
                          <m:accPr>
                            <m:chr m:val="̇"/>
                            <m:ctrlPr>
                              <a:rPr lang="it-IT" altLang="it-IT" sz="2400" i="1" cap="small">
                                <a:latin typeface="Cambria Math" panose="02040503050406030204" pitchFamily="18" charset="0"/>
                              </a:rPr>
                            </m:ctrlPr>
                          </m:accPr>
                          <m:e>
                            <m:r>
                              <a:rPr lang="it-IT" altLang="it-IT" sz="2400" i="1" cap="small">
                                <a:latin typeface="Cambria Math" panose="02040503050406030204" pitchFamily="18" charset="0"/>
                              </a:rPr>
                              <m:t>𝒓</m:t>
                            </m:r>
                          </m:e>
                        </m:acc>
                      </m:e>
                      <m:sub>
                        <m:r>
                          <a:rPr lang="it-IT" altLang="it-IT" sz="2400" i="1" cap="small">
                            <a:latin typeface="Cambria Math" panose="02040503050406030204" pitchFamily="18" charset="0"/>
                          </a:rPr>
                          <m:t>𝑑</m:t>
                        </m:r>
                      </m:sub>
                    </m:sSub>
                    <m:r>
                      <a:rPr lang="it-IT" altLang="it-IT" sz="2400" b="0" i="1" cap="small" smtClean="0">
                        <a:latin typeface="Cambria Math" panose="02040503050406030204" pitchFamily="18" charset="0"/>
                      </a:rPr>
                      <m:t>= </m:t>
                    </m:r>
                    <m:d>
                      <m:dPr>
                        <m:ctrlPr>
                          <a:rPr lang="it-IT" altLang="it-IT" sz="2400" b="0" i="1" cap="small" smtClean="0">
                            <a:latin typeface="Cambria Math" panose="02040503050406030204" pitchFamily="18" charset="0"/>
                          </a:rPr>
                        </m:ctrlPr>
                      </m:dPr>
                      <m:e>
                        <m:f>
                          <m:fPr>
                            <m:type m:val="noBar"/>
                            <m:ctrlPr>
                              <a:rPr lang="it-IT" altLang="it-IT" sz="2400" b="0" i="1" cap="small" smtClean="0">
                                <a:latin typeface="Cambria Math" panose="02040503050406030204" pitchFamily="18" charset="0"/>
                              </a:rPr>
                            </m:ctrlPr>
                          </m:fPr>
                          <m:num>
                            <m:sSub>
                              <m:sSubPr>
                                <m:ctrlPr>
                                  <a:rPr lang="en-GB" altLang="it-IT" sz="2400" i="1">
                                    <a:latin typeface="Cambria Math" panose="02040503050406030204" pitchFamily="18" charset="0"/>
                                  </a:rPr>
                                </m:ctrlPr>
                              </m:sSubPr>
                              <m:e>
                                <m:r>
                                  <a:rPr lang="it-IT" altLang="it-IT" sz="2400">
                                    <a:latin typeface="Cambria Math" panose="02040503050406030204" pitchFamily="18" charset="0"/>
                                  </a:rPr>
                                  <m:t>𝐯</m:t>
                                </m:r>
                              </m:e>
                              <m:sub>
                                <m:r>
                                  <a:rPr lang="it-IT" altLang="it-IT" sz="2400" i="1">
                                    <a:latin typeface="Cambria Math" panose="02040503050406030204" pitchFamily="18" charset="0"/>
                                  </a:rPr>
                                  <m:t>𝑑</m:t>
                                </m:r>
                              </m:sub>
                            </m:sSub>
                          </m:num>
                          <m:den>
                            <m:sSub>
                              <m:sSubPr>
                                <m:ctrlPr>
                                  <a:rPr lang="en-GB" altLang="it-IT" sz="2400" i="1">
                                    <a:latin typeface="Cambria Math" panose="02040503050406030204" pitchFamily="18" charset="0"/>
                                  </a:rPr>
                                </m:ctrlPr>
                              </m:sSubPr>
                              <m:e>
                                <m:r>
                                  <a:rPr lang="en-GB" altLang="it-IT" sz="2400">
                                    <a:latin typeface="Cambria Math" panose="02040503050406030204" pitchFamily="18" charset="0"/>
                                    <a:ea typeface="Cambria Math" panose="02040503050406030204" pitchFamily="18" charset="0"/>
                                  </a:rPr>
                                  <m:t>𝛚</m:t>
                                </m:r>
                              </m:e>
                              <m:sub>
                                <m:r>
                                  <a:rPr lang="it-IT" altLang="it-IT" sz="2400" i="1">
                                    <a:latin typeface="Cambria Math" panose="02040503050406030204" pitchFamily="18" charset="0"/>
                                  </a:rPr>
                                  <m:t>𝑑</m:t>
                                </m:r>
                              </m:sub>
                            </m:sSub>
                          </m:den>
                        </m:f>
                      </m:e>
                    </m:d>
                    <m:r>
                      <a:rPr lang="it-IT" altLang="it-IT" sz="2400" b="0" i="1" cap="small" smtClean="0">
                        <a:latin typeface="Cambria Math" panose="02040503050406030204" pitchFamily="18" charset="0"/>
                      </a:rPr>
                      <m:t>+ </m:t>
                    </m:r>
                    <m:sSub>
                      <m:sSubPr>
                        <m:ctrlPr>
                          <a:rPr lang="it-IT" altLang="it-IT" sz="2400" b="0" i="1" cap="small" smtClean="0">
                            <a:latin typeface="Cambria Math" panose="02040503050406030204" pitchFamily="18" charset="0"/>
                          </a:rPr>
                        </m:ctrlPr>
                      </m:sSubPr>
                      <m:e>
                        <m:r>
                          <a:rPr lang="it-IT" altLang="it-IT" sz="2400" b="0" i="1" cap="small" smtClean="0">
                            <a:latin typeface="Cambria Math" panose="02040503050406030204" pitchFamily="18" charset="0"/>
                          </a:rPr>
                          <m:t>𝐾</m:t>
                        </m:r>
                      </m:e>
                      <m:sub>
                        <m:r>
                          <a:rPr lang="it-IT" altLang="it-IT" sz="2400" b="0" i="1" cap="small" smtClean="0">
                            <a:latin typeface="Cambria Math" panose="02040503050406030204" pitchFamily="18" charset="0"/>
                          </a:rPr>
                          <m:t>𝑝</m:t>
                        </m:r>
                      </m:sub>
                    </m:sSub>
                    <m:sSub>
                      <m:sSubPr>
                        <m:ctrlPr>
                          <a:rPr lang="en-GB" altLang="it-IT" sz="2400" i="1">
                            <a:latin typeface="Cambria Math" panose="02040503050406030204" pitchFamily="18" charset="0"/>
                          </a:rPr>
                        </m:ctrlPr>
                      </m:sSubPr>
                      <m:e>
                        <m:r>
                          <a:rPr lang="it-IT" altLang="it-IT" sz="2400">
                            <a:latin typeface="Cambria Math" panose="02040503050406030204" pitchFamily="18" charset="0"/>
                          </a:rPr>
                          <m:t>𝐞</m:t>
                        </m:r>
                      </m:e>
                      <m:sub>
                        <m:r>
                          <a:rPr lang="it-IT" altLang="it-IT" sz="2400" i="1">
                            <a:latin typeface="Cambria Math" panose="02040503050406030204" pitchFamily="18" charset="0"/>
                          </a:rPr>
                          <m:t>𝑐𝑎𝑟𝑡𝑒𝑠𝑖𝑎𝑛</m:t>
                        </m:r>
                      </m:sub>
                    </m:sSub>
                    <m:r>
                      <a:rPr lang="it-IT" altLang="it-IT" sz="2400" b="0" i="1" smtClean="0">
                        <a:latin typeface="Cambria Math" panose="02040503050406030204" pitchFamily="18" charset="0"/>
                      </a:rPr>
                      <m:t>=</m:t>
                    </m:r>
                    <m:d>
                      <m:dPr>
                        <m:ctrlPr>
                          <a:rPr lang="it-IT" altLang="it-IT" sz="2400" i="1" cap="small">
                            <a:latin typeface="Cambria Math" panose="02040503050406030204" pitchFamily="18" charset="0"/>
                          </a:rPr>
                        </m:ctrlPr>
                      </m:dPr>
                      <m:e>
                        <m:f>
                          <m:fPr>
                            <m:type m:val="noBar"/>
                            <m:ctrlPr>
                              <a:rPr lang="it-IT" altLang="it-IT" sz="2400" i="1" cap="small">
                                <a:latin typeface="Cambria Math" panose="02040503050406030204" pitchFamily="18" charset="0"/>
                              </a:rPr>
                            </m:ctrlPr>
                          </m:fPr>
                          <m:num>
                            <m:sSub>
                              <m:sSubPr>
                                <m:ctrlPr>
                                  <a:rPr lang="en-GB" altLang="it-IT" sz="2400" i="1">
                                    <a:latin typeface="Cambria Math" panose="02040503050406030204" pitchFamily="18" charset="0"/>
                                  </a:rPr>
                                </m:ctrlPr>
                              </m:sSubPr>
                              <m:e>
                                <m:r>
                                  <a:rPr lang="it-IT" altLang="it-IT" sz="2400">
                                    <a:latin typeface="Cambria Math" panose="02040503050406030204" pitchFamily="18" charset="0"/>
                                  </a:rPr>
                                  <m:t>𝐯</m:t>
                                </m:r>
                              </m:e>
                              <m:sub>
                                <m:r>
                                  <a:rPr lang="it-IT" altLang="it-IT" sz="2400" i="1">
                                    <a:latin typeface="Cambria Math" panose="02040503050406030204" pitchFamily="18" charset="0"/>
                                  </a:rPr>
                                  <m:t>𝑑</m:t>
                                </m:r>
                              </m:sub>
                            </m:sSub>
                          </m:num>
                          <m:den>
                            <m:sSub>
                              <m:sSubPr>
                                <m:ctrlPr>
                                  <a:rPr lang="en-GB" altLang="it-IT" sz="2400" i="1">
                                    <a:latin typeface="Cambria Math" panose="02040503050406030204" pitchFamily="18" charset="0"/>
                                  </a:rPr>
                                </m:ctrlPr>
                              </m:sSubPr>
                              <m:e>
                                <m:r>
                                  <a:rPr lang="en-GB" altLang="it-IT" sz="2400">
                                    <a:latin typeface="Cambria Math" panose="02040503050406030204" pitchFamily="18" charset="0"/>
                                    <a:ea typeface="Cambria Math" panose="02040503050406030204" pitchFamily="18" charset="0"/>
                                  </a:rPr>
                                  <m:t>𝛚</m:t>
                                </m:r>
                              </m:e>
                              <m:sub>
                                <m:r>
                                  <a:rPr lang="it-IT" altLang="it-IT" sz="2400" i="1">
                                    <a:latin typeface="Cambria Math" panose="02040503050406030204" pitchFamily="18" charset="0"/>
                                  </a:rPr>
                                  <m:t>𝑑</m:t>
                                </m:r>
                              </m:sub>
                            </m:sSub>
                          </m:den>
                        </m:f>
                      </m:e>
                    </m:d>
                    <m:r>
                      <a:rPr lang="it-IT" altLang="it-IT" sz="2400" i="1" cap="small">
                        <a:latin typeface="Cambria Math" panose="02040503050406030204" pitchFamily="18" charset="0"/>
                      </a:rPr>
                      <m:t>+ </m:t>
                    </m:r>
                    <m:sSub>
                      <m:sSubPr>
                        <m:ctrlPr>
                          <a:rPr lang="it-IT" altLang="it-IT" sz="2400" i="1" cap="small">
                            <a:latin typeface="Cambria Math" panose="02040503050406030204" pitchFamily="18" charset="0"/>
                          </a:rPr>
                        </m:ctrlPr>
                      </m:sSubPr>
                      <m:e>
                        <m:r>
                          <a:rPr lang="it-IT" altLang="it-IT" sz="2400" i="1" cap="small">
                            <a:latin typeface="Cambria Math" panose="02040503050406030204" pitchFamily="18" charset="0"/>
                          </a:rPr>
                          <m:t>𝐾</m:t>
                        </m:r>
                      </m:e>
                      <m:sub>
                        <m:r>
                          <a:rPr lang="it-IT" altLang="it-IT" sz="2400" i="1" cap="small">
                            <a:latin typeface="Cambria Math" panose="02040503050406030204" pitchFamily="18" charset="0"/>
                          </a:rPr>
                          <m:t>𝑝</m:t>
                        </m:r>
                      </m:sub>
                    </m:sSub>
                    <m:d>
                      <m:dPr>
                        <m:ctrlPr>
                          <a:rPr lang="it-IT" altLang="it-IT" sz="2400" i="1" cap="small" smtClean="0">
                            <a:latin typeface="Cambria Math" panose="02040503050406030204" pitchFamily="18" charset="0"/>
                          </a:rPr>
                        </m:ctrlPr>
                      </m:dPr>
                      <m:e>
                        <m:f>
                          <m:fPr>
                            <m:type m:val="noBar"/>
                            <m:ctrlPr>
                              <a:rPr lang="it-IT" altLang="it-IT" sz="2400" i="1" cap="small" smtClean="0">
                                <a:latin typeface="Cambria Math" panose="02040503050406030204" pitchFamily="18" charset="0"/>
                              </a:rPr>
                            </m:ctrlPr>
                          </m:fPr>
                          <m:num>
                            <m:sSub>
                              <m:sSubPr>
                                <m:ctrlPr>
                                  <a:rPr lang="it-IT" altLang="it-IT" sz="2400" i="1" cap="small" smtClean="0">
                                    <a:latin typeface="Cambria Math" panose="02040503050406030204" pitchFamily="18" charset="0"/>
                                  </a:rPr>
                                </m:ctrlPr>
                              </m:sSubPr>
                              <m:e>
                                <m:r>
                                  <a:rPr lang="it-IT" altLang="it-IT" sz="2400" b="1" i="1" cap="small" smtClean="0">
                                    <a:latin typeface="Cambria Math" panose="02040503050406030204" pitchFamily="18" charset="0"/>
                                  </a:rPr>
                                  <m:t>𝒑</m:t>
                                </m:r>
                              </m:e>
                              <m:sub>
                                <m:r>
                                  <a:rPr lang="it-IT" altLang="it-IT" sz="2400" b="0" i="1" cap="small" smtClean="0">
                                    <a:latin typeface="Cambria Math" panose="02040503050406030204" pitchFamily="18" charset="0"/>
                                  </a:rPr>
                                  <m:t>𝑑</m:t>
                                </m:r>
                              </m:sub>
                            </m:sSub>
                            <m:r>
                              <a:rPr lang="it-IT" altLang="it-IT" sz="2400" b="0" i="1" cap="small" smtClean="0">
                                <a:latin typeface="Cambria Math" panose="02040503050406030204" pitchFamily="18" charset="0"/>
                              </a:rPr>
                              <m:t>−</m:t>
                            </m:r>
                            <m:r>
                              <a:rPr lang="it-IT" altLang="it-IT" sz="2400" b="1" i="1" cap="small" smtClean="0">
                                <a:latin typeface="Cambria Math" panose="02040503050406030204" pitchFamily="18" charset="0"/>
                              </a:rPr>
                              <m:t>𝒑</m:t>
                            </m:r>
                          </m:num>
                          <m:den>
                            <m:sSub>
                              <m:sSubPr>
                                <m:ctrlPr>
                                  <a:rPr lang="it-IT" altLang="it-IT" sz="2400" i="1" cap="small" smtClean="0">
                                    <a:latin typeface="Cambria Math" panose="02040503050406030204" pitchFamily="18" charset="0"/>
                                  </a:rPr>
                                </m:ctrlPr>
                              </m:sSubPr>
                              <m:e>
                                <m:r>
                                  <a:rPr lang="it-IT" altLang="it-IT" sz="2400" b="0" i="1" cap="small" smtClean="0">
                                    <a:latin typeface="Cambria Math" panose="02040503050406030204" pitchFamily="18" charset="0"/>
                                  </a:rPr>
                                  <m:t>𝑇</m:t>
                                </m:r>
                              </m:e>
                              <m:sub>
                                <m:r>
                                  <a:rPr lang="it-IT" altLang="it-IT" sz="2400" b="0" i="1" cap="small" smtClean="0">
                                    <a:latin typeface="Cambria Math" panose="02040503050406030204" pitchFamily="18" charset="0"/>
                                  </a:rPr>
                                  <m:t>𝑥𝑦𝑧</m:t>
                                </m:r>
                              </m:sub>
                            </m:sSub>
                            <m:d>
                              <m:dPr>
                                <m:ctrlPr>
                                  <a:rPr lang="it-IT" altLang="it-IT" sz="2400" b="0" i="1" cap="small" smtClean="0">
                                    <a:latin typeface="Cambria Math" panose="02040503050406030204" pitchFamily="18" charset="0"/>
                                  </a:rPr>
                                </m:ctrlPr>
                              </m:dPr>
                              <m:e>
                                <m:r>
                                  <a:rPr lang="it-IT" altLang="it-IT" sz="2400" b="0" i="1" cap="small" smtClean="0">
                                    <a:latin typeface="Cambria Math" panose="02040503050406030204" pitchFamily="18" charset="0"/>
                                    <a:ea typeface="Cambria Math" panose="02040503050406030204" pitchFamily="18" charset="0"/>
                                  </a:rPr>
                                  <m:t>𝜙</m:t>
                                </m:r>
                              </m:e>
                            </m:d>
                            <m:r>
                              <a:rPr lang="it-IT" altLang="it-IT" sz="2400" b="0" i="1" cap="small" smtClean="0">
                                <a:latin typeface="Cambria Math" panose="02040503050406030204" pitchFamily="18" charset="0"/>
                              </a:rPr>
                              <m:t>[</m:t>
                            </m:r>
                            <m:sSub>
                              <m:sSubPr>
                                <m:ctrlPr>
                                  <a:rPr lang="it-IT" altLang="it-IT" sz="2400" b="0" i="1" cap="small" smtClean="0">
                                    <a:latin typeface="Cambria Math" panose="02040503050406030204" pitchFamily="18" charset="0"/>
                                  </a:rPr>
                                </m:ctrlPr>
                              </m:sSubPr>
                              <m:e>
                                <m:r>
                                  <a:rPr lang="it-IT" altLang="it-IT" sz="2400" b="1" i="1" cap="small" smtClean="0">
                                    <a:latin typeface="Cambria Math" panose="02040503050406030204" pitchFamily="18" charset="0"/>
                                    <a:ea typeface="Cambria Math" panose="02040503050406030204" pitchFamily="18" charset="0"/>
                                  </a:rPr>
                                  <m:t>𝝓</m:t>
                                </m:r>
                              </m:e>
                              <m:sub>
                                <m:r>
                                  <a:rPr lang="it-IT" altLang="it-IT" sz="2400" b="0" i="1" cap="small" smtClean="0">
                                    <a:latin typeface="Cambria Math" panose="02040503050406030204" pitchFamily="18" charset="0"/>
                                  </a:rPr>
                                  <m:t>𝑑</m:t>
                                </m:r>
                              </m:sub>
                            </m:sSub>
                            <m:r>
                              <a:rPr lang="it-IT" altLang="it-IT" sz="2400" b="0" i="1" cap="small" smtClean="0">
                                <a:latin typeface="Cambria Math" panose="02040503050406030204" pitchFamily="18" charset="0"/>
                              </a:rPr>
                              <m:t>− </m:t>
                            </m:r>
                            <m:r>
                              <a:rPr lang="it-IT" altLang="it-IT" sz="2400" b="1" i="1" cap="small" smtClean="0">
                                <a:latin typeface="Cambria Math" panose="02040503050406030204" pitchFamily="18" charset="0"/>
                                <a:ea typeface="Cambria Math" panose="02040503050406030204" pitchFamily="18" charset="0"/>
                              </a:rPr>
                              <m:t>𝝓</m:t>
                            </m:r>
                            <m:r>
                              <a:rPr lang="it-IT" altLang="it-IT" sz="2400" b="0" i="1" cap="small" smtClean="0">
                                <a:latin typeface="Cambria Math" panose="02040503050406030204" pitchFamily="18" charset="0"/>
                              </a:rPr>
                              <m:t>]</m:t>
                            </m:r>
                          </m:den>
                        </m:f>
                      </m:e>
                    </m:d>
                  </m:oMath>
                </a14:m>
                <a:r>
                  <a:rPr lang="it-IT" sz="2400" dirty="0" smtClean="0"/>
                  <a:t> </a:t>
                </a:r>
                <a:endParaRPr lang="it-IT" sz="2400" dirty="0"/>
              </a:p>
            </p:txBody>
          </p:sp>
        </mc:Choice>
        <mc:Fallback xmlns="">
          <p:sp>
            <p:nvSpPr>
              <p:cNvPr id="32" name="CasellaDiTesto 31"/>
              <p:cNvSpPr txBox="1">
                <a:spLocks noRot="1" noChangeAspect="1" noMove="1" noResize="1" noEditPoints="1" noAdjustHandles="1" noChangeArrowheads="1" noChangeShapeType="1" noTextEdit="1"/>
              </p:cNvSpPr>
              <p:nvPr/>
            </p:nvSpPr>
            <p:spPr>
              <a:xfrm>
                <a:off x="1751815" y="3790923"/>
                <a:ext cx="7341433" cy="597343"/>
              </a:xfrm>
              <a:prstGeom prst="rect">
                <a:avLst/>
              </a:prstGeom>
              <a:blipFill>
                <a:blip r:embed="rId8"/>
                <a:stretch>
                  <a:fillRect/>
                </a:stretch>
              </a:blipFill>
            </p:spPr>
            <p:txBody>
              <a:bodyPr/>
              <a:lstStyle/>
              <a:p>
                <a:r>
                  <a:rPr lang="it-IT">
                    <a:noFill/>
                  </a:rPr>
                  <a:t> </a:t>
                </a:r>
              </a:p>
            </p:txBody>
          </p:sp>
        </mc:Fallback>
      </mc:AlternateContent>
      <p:sp>
        <p:nvSpPr>
          <p:cNvPr id="18" name="Freccia in giù 17"/>
          <p:cNvSpPr/>
          <p:nvPr/>
        </p:nvSpPr>
        <p:spPr>
          <a:xfrm rot="16200000">
            <a:off x="8508255" y="2072982"/>
            <a:ext cx="381000" cy="788986"/>
          </a:xfrm>
          <a:prstGeom prst="downArrow">
            <a:avLst>
              <a:gd name="adj1" fmla="val 23334"/>
              <a:gd name="adj2" fmla="val 50000"/>
            </a:avLst>
          </a:prstGeom>
          <a:pattFill prst="pct60">
            <a:fgClr>
              <a:srgbClr val="006778"/>
            </a:fgClr>
            <a:bgClr>
              <a:schemeClr val="bg1"/>
            </a:bgClr>
          </a:pattFill>
          <a:ln>
            <a:solidFill>
              <a:srgbClr val="006778"/>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0193105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22" presetClass="entr" presetSubtype="1" fill="hold" grpId="0" nodeType="withEffect">
                                  <p:stCondLst>
                                    <p:cond delay="400"/>
                                  </p:stCondLst>
                                  <p:childTnLst>
                                    <p:set>
                                      <p:cBhvr>
                                        <p:cTn id="12" dur="1" fill="hold">
                                          <p:stCondLst>
                                            <p:cond delay="0"/>
                                          </p:stCondLst>
                                        </p:cTn>
                                        <p:tgtEl>
                                          <p:spTgt spid="11"/>
                                        </p:tgtEl>
                                        <p:attrNameLst>
                                          <p:attrName>style.visibility</p:attrName>
                                        </p:attrNameLst>
                                      </p:cBhvr>
                                      <p:to>
                                        <p:strVal val="visible"/>
                                      </p:to>
                                    </p:set>
                                    <p:animEffect transition="in" filter="wipe(up)">
                                      <p:cBhvr>
                                        <p:cTn id="13" dur="7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22" presetClass="entr" presetSubtype="1" fill="hold" grpId="0" nodeType="withEffect">
                                  <p:stCondLst>
                                    <p:cond delay="400"/>
                                  </p:stCondLst>
                                  <p:childTnLst>
                                    <p:set>
                                      <p:cBhvr>
                                        <p:cTn id="23" dur="1" fill="hold">
                                          <p:stCondLst>
                                            <p:cond delay="0"/>
                                          </p:stCondLst>
                                        </p:cTn>
                                        <p:tgtEl>
                                          <p:spTgt spid="29"/>
                                        </p:tgtEl>
                                        <p:attrNameLst>
                                          <p:attrName>style.visibility</p:attrName>
                                        </p:attrNameLst>
                                      </p:cBhvr>
                                      <p:to>
                                        <p:strVal val="visible"/>
                                      </p:to>
                                    </p:set>
                                    <p:animEffect transition="in" filter="wipe(up)">
                                      <p:cBhvr>
                                        <p:cTn id="24" dur="500"/>
                                        <p:tgtEl>
                                          <p:spTgt spid="29"/>
                                        </p:tgtEl>
                                      </p:cBhvr>
                                    </p:animEffect>
                                  </p:childTnLst>
                                </p:cTn>
                              </p:par>
                              <p:par>
                                <p:cTn id="25" presetID="22" presetClass="entr" presetSubtype="8" fill="hold" grpId="0" nodeType="withEffect">
                                  <p:stCondLst>
                                    <p:cond delay="40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par>
                                <p:cTn id="28" presetID="10" presetClass="entr" presetSubtype="0" fill="hold" grpId="0" nodeType="withEffect">
                                  <p:stCondLst>
                                    <p:cond delay="70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300"/>
                                        <p:tgtEl>
                                          <p:spTgt spid="32"/>
                                        </p:tgtEl>
                                      </p:cBhvr>
                                    </p:animEffect>
                                  </p:childTnLst>
                                </p:cTn>
                              </p:par>
                              <p:par>
                                <p:cTn id="31" presetID="10" presetClass="entr" presetSubtype="0" fill="hold" grpId="0" nodeType="withEffect">
                                  <p:stCondLst>
                                    <p:cond delay="70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300"/>
                                        <p:tgtEl>
                                          <p:spTgt spid="21"/>
                                        </p:tgtEl>
                                      </p:cBhvr>
                                    </p:animEffect>
                                  </p:childTnLst>
                                </p:cTn>
                              </p:par>
                            </p:childTnLst>
                          </p:cTn>
                        </p:par>
                        <p:par>
                          <p:cTn id="34" fill="hold">
                            <p:stCondLst>
                              <p:cond delay="1000"/>
                            </p:stCondLst>
                            <p:childTnLst>
                              <p:par>
                                <p:cTn id="35" presetID="10" presetClass="entr" presetSubtype="0" fill="hold" grpId="0" nodeType="afterEffect">
                                  <p:stCondLst>
                                    <p:cond delay="10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1" grpId="0"/>
      <p:bldP spid="2" grpId="0" animBg="1"/>
      <p:bldP spid="21" grpId="0"/>
      <p:bldP spid="28" grpId="0"/>
      <p:bldP spid="29" grpId="0" animBg="1"/>
      <p:bldP spid="30" grpId="0" animBg="1"/>
      <p:bldP spid="32" grpId="0"/>
      <p:bldP spid="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13</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Teleoperation schemes (1)</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399"/>
            <a:ext cx="10009187" cy="777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2000" b="0" dirty="0" smtClean="0">
                <a:solidFill>
                  <a:schemeClr val="tx1"/>
                </a:solidFill>
                <a:latin typeface="HelveticaNeueLT Std Lt" panose="020B0403020202020204" pitchFamily="34" charset="0"/>
              </a:rPr>
              <a:t>Once that the system is able to generate desired pose references and that the slave is able to converge to them, a </a:t>
            </a:r>
            <a:r>
              <a:rPr lang="en-GB" altLang="it-IT" sz="2000" dirty="0" smtClean="0">
                <a:solidFill>
                  <a:schemeClr val="tx1"/>
                </a:solidFill>
                <a:latin typeface="HelveticaNeueLT Std Lt" panose="020B0403020202020204" pitchFamily="34" charset="0"/>
              </a:rPr>
              <a:t>force feedback</a:t>
            </a:r>
            <a:r>
              <a:rPr lang="en-GB" altLang="it-IT" sz="2000" b="0" dirty="0" smtClean="0">
                <a:solidFill>
                  <a:schemeClr val="tx1"/>
                </a:solidFill>
                <a:latin typeface="HelveticaNeueLT Std Lt" panose="020B0403020202020204" pitchFamily="34" charset="0"/>
              </a:rPr>
              <a:t> must be returned to the haptic device.</a:t>
            </a:r>
            <a:endParaRPr kumimoji="0" lang="en-GB" altLang="it-IT" sz="2000" b="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pic>
        <p:nvPicPr>
          <p:cNvPr id="3" name="Immagin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10573" y="1828431"/>
            <a:ext cx="3514626" cy="3998289"/>
          </a:xfrm>
          <a:prstGeom prst="rect">
            <a:avLst/>
          </a:prstGeom>
        </p:spPr>
      </p:pic>
      <p:sp>
        <p:nvSpPr>
          <p:cNvPr id="33" name="Freccia in giù 32"/>
          <p:cNvSpPr/>
          <p:nvPr/>
        </p:nvSpPr>
        <p:spPr>
          <a:xfrm rot="16200000">
            <a:off x="3279581" y="2005677"/>
            <a:ext cx="391371" cy="681221"/>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Rettangolo arrotondato 37"/>
          <p:cNvSpPr/>
          <p:nvPr/>
        </p:nvSpPr>
        <p:spPr>
          <a:xfrm>
            <a:off x="4122343" y="2060140"/>
            <a:ext cx="17121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Master Velocities</a:t>
            </a:r>
            <a:endParaRPr lang="en-GB" b="1" cap="small" dirty="0">
              <a:latin typeface="HelveticaNeueLT Std Lt" panose="020B0403020202020204" pitchFamily="34" charset="0"/>
            </a:endParaRPr>
          </a:p>
        </p:txBody>
      </p:sp>
      <p:sp>
        <p:nvSpPr>
          <p:cNvPr id="40" name="Rettangolo arrotondato 39"/>
          <p:cNvSpPr/>
          <p:nvPr/>
        </p:nvSpPr>
        <p:spPr>
          <a:xfrm>
            <a:off x="1116012" y="2059785"/>
            <a:ext cx="17121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User</a:t>
            </a:r>
            <a:endParaRPr lang="en-GB" b="1" cap="small" dirty="0">
              <a:latin typeface="HelveticaNeueLT Std Lt" panose="020B0403020202020204" pitchFamily="34" charset="0"/>
            </a:endParaRPr>
          </a:p>
        </p:txBody>
      </p:sp>
      <p:grpSp>
        <p:nvGrpSpPr>
          <p:cNvPr id="2" name="Gruppo 1"/>
          <p:cNvGrpSpPr/>
          <p:nvPr/>
        </p:nvGrpSpPr>
        <p:grpSpPr>
          <a:xfrm>
            <a:off x="5711416" y="2248384"/>
            <a:ext cx="1776051" cy="3140553"/>
            <a:chOff x="5711416" y="2248384"/>
            <a:chExt cx="1776051" cy="3140553"/>
          </a:xfrm>
        </p:grpSpPr>
        <p:sp>
          <p:nvSpPr>
            <p:cNvPr id="6" name="Freccia circolare a sinistra 5"/>
            <p:cNvSpPr/>
            <p:nvPr/>
          </p:nvSpPr>
          <p:spPr>
            <a:xfrm>
              <a:off x="6056842" y="2248384"/>
              <a:ext cx="635000" cy="3140553"/>
            </a:xfrm>
            <a:prstGeom prst="curvedLeftArrow">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Ovale 10"/>
            <p:cNvSpPr/>
            <p:nvPr/>
          </p:nvSpPr>
          <p:spPr>
            <a:xfrm>
              <a:off x="5711416" y="3093340"/>
              <a:ext cx="1776051" cy="1322843"/>
            </a:xfrm>
            <a:prstGeom prst="ellipse">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cap="small" dirty="0" smtClean="0"/>
                <a:t>Inverse Kinematics</a:t>
              </a:r>
              <a:endParaRPr lang="en-GB" sz="2000" cap="small" dirty="0"/>
            </a:p>
          </p:txBody>
        </p:sp>
      </p:grpSp>
      <p:sp>
        <p:nvSpPr>
          <p:cNvPr id="41" name="Rettangolo arrotondato 40"/>
          <p:cNvSpPr/>
          <p:nvPr/>
        </p:nvSpPr>
        <p:spPr>
          <a:xfrm>
            <a:off x="4604242" y="4953054"/>
            <a:ext cx="12302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Slave Torques</a:t>
            </a:r>
            <a:endParaRPr lang="en-GB" b="1" cap="small" dirty="0">
              <a:latin typeface="HelveticaNeueLT Std Lt" panose="020B0403020202020204" pitchFamily="34" charset="0"/>
            </a:endParaRPr>
          </a:p>
        </p:txBody>
      </p:sp>
      <p:sp>
        <p:nvSpPr>
          <p:cNvPr id="42" name="Freccia in giù 41"/>
          <p:cNvSpPr/>
          <p:nvPr/>
        </p:nvSpPr>
        <p:spPr>
          <a:xfrm rot="5400000">
            <a:off x="4063631" y="5006915"/>
            <a:ext cx="391371" cy="465284"/>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ettangolo arrotondato 43"/>
          <p:cNvSpPr/>
          <p:nvPr/>
        </p:nvSpPr>
        <p:spPr>
          <a:xfrm>
            <a:off x="2684112" y="4953054"/>
            <a:ext cx="12302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Slave Velocity</a:t>
            </a:r>
            <a:endParaRPr lang="en-GB" b="1" cap="small" dirty="0">
              <a:latin typeface="HelveticaNeueLT Std Lt" panose="020B0403020202020204" pitchFamily="34" charset="0"/>
            </a:endParaRPr>
          </a:p>
        </p:txBody>
      </p:sp>
      <p:sp>
        <p:nvSpPr>
          <p:cNvPr id="45" name="Freccia in giù 44"/>
          <p:cNvSpPr/>
          <p:nvPr/>
        </p:nvSpPr>
        <p:spPr>
          <a:xfrm rot="5400000">
            <a:off x="2150762" y="5006916"/>
            <a:ext cx="391371" cy="465284"/>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ttangolo arrotondato 45"/>
          <p:cNvSpPr/>
          <p:nvPr/>
        </p:nvSpPr>
        <p:spPr>
          <a:xfrm>
            <a:off x="778505" y="4953054"/>
            <a:ext cx="12302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Slave Motion</a:t>
            </a:r>
            <a:endParaRPr lang="en-GB" b="1" cap="small" dirty="0">
              <a:latin typeface="HelveticaNeueLT Std Lt" panose="020B0403020202020204" pitchFamily="34" charset="0"/>
            </a:endParaRPr>
          </a:p>
        </p:txBody>
      </p:sp>
      <p:sp>
        <p:nvSpPr>
          <p:cNvPr id="47" name="Freccia in giù 46"/>
          <p:cNvSpPr/>
          <p:nvPr/>
        </p:nvSpPr>
        <p:spPr>
          <a:xfrm rot="10800000">
            <a:off x="1197958" y="4379055"/>
            <a:ext cx="391371" cy="465284"/>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0" name="Rettangolo arrotondato 49"/>
          <p:cNvSpPr/>
          <p:nvPr/>
        </p:nvSpPr>
        <p:spPr>
          <a:xfrm>
            <a:off x="778505" y="3691530"/>
            <a:ext cx="1230279" cy="573007"/>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Environ.</a:t>
            </a:r>
            <a:endParaRPr lang="en-GB" b="1" cap="small" dirty="0">
              <a:latin typeface="HelveticaNeueLT Std Lt" panose="020B0403020202020204" pitchFamily="34" charset="0"/>
            </a:endParaRPr>
          </a:p>
        </p:txBody>
      </p:sp>
      <p:sp>
        <p:nvSpPr>
          <p:cNvPr id="52" name="Ovale 51"/>
          <p:cNvSpPr/>
          <p:nvPr/>
        </p:nvSpPr>
        <p:spPr>
          <a:xfrm>
            <a:off x="2913291" y="3179375"/>
            <a:ext cx="2225646" cy="1195303"/>
          </a:xfrm>
          <a:prstGeom prst="ellipse">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cap="small" dirty="0" smtClean="0"/>
              <a:t>Teleoperation</a:t>
            </a:r>
          </a:p>
          <a:p>
            <a:pPr algn="ctr"/>
            <a:r>
              <a:rPr lang="en-GB" sz="2000" cap="small" dirty="0" smtClean="0"/>
              <a:t>Scheme</a:t>
            </a:r>
            <a:endParaRPr lang="en-GB" sz="2000" cap="small" dirty="0"/>
          </a:p>
        </p:txBody>
      </p:sp>
      <p:grpSp>
        <p:nvGrpSpPr>
          <p:cNvPr id="12" name="Gruppo 11"/>
          <p:cNvGrpSpPr/>
          <p:nvPr/>
        </p:nvGrpSpPr>
        <p:grpSpPr>
          <a:xfrm>
            <a:off x="2131890" y="3610538"/>
            <a:ext cx="653160" cy="367496"/>
            <a:chOff x="2131890" y="3610538"/>
            <a:chExt cx="653160" cy="367496"/>
          </a:xfrm>
        </p:grpSpPr>
        <p:cxnSp>
          <p:nvCxnSpPr>
            <p:cNvPr id="14" name="Connettore 2 13"/>
            <p:cNvCxnSpPr/>
            <p:nvPr/>
          </p:nvCxnSpPr>
          <p:spPr>
            <a:xfrm flipV="1">
              <a:off x="2131890" y="3874349"/>
              <a:ext cx="653160" cy="103685"/>
            </a:xfrm>
            <a:prstGeom prst="straightConnector1">
              <a:avLst/>
            </a:prstGeom>
            <a:ln w="25400">
              <a:solidFill>
                <a:srgbClr val="822434"/>
              </a:solidFill>
              <a:prstDash val="lgDash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7" name="CasellaDiTesto 66"/>
                <p:cNvSpPr txBox="1"/>
                <p:nvPr/>
              </p:nvSpPr>
              <p:spPr>
                <a:xfrm rot="21139016">
                  <a:off x="2159984" y="3610538"/>
                  <a:ext cx="47891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it-IT" b="1" i="1" smtClean="0">
                                <a:latin typeface="Cambria Math" panose="02040503050406030204" pitchFamily="18" charset="0"/>
                              </a:rPr>
                              <m:t>𝑭</m:t>
                            </m:r>
                          </m:e>
                          <m:sub>
                            <m:r>
                              <a:rPr lang="it-IT" b="0" i="1" smtClean="0">
                                <a:latin typeface="Cambria Math" panose="02040503050406030204" pitchFamily="18" charset="0"/>
                              </a:rPr>
                              <m:t>𝑒𝑥𝑡</m:t>
                            </m:r>
                          </m:sub>
                        </m:sSub>
                      </m:oMath>
                    </m:oMathPara>
                  </a14:m>
                  <a:endParaRPr lang="en-GB" dirty="0"/>
                </a:p>
              </p:txBody>
            </p:sp>
          </mc:Choice>
          <mc:Fallback xmlns="">
            <p:sp>
              <p:nvSpPr>
                <p:cNvPr id="67" name="CasellaDiTesto 66"/>
                <p:cNvSpPr txBox="1">
                  <a:spLocks noRot="1" noChangeAspect="1" noMove="1" noResize="1" noEditPoints="1" noAdjustHandles="1" noChangeArrowheads="1" noChangeShapeType="1" noTextEdit="1"/>
                </p:cNvSpPr>
                <p:nvPr/>
              </p:nvSpPr>
              <p:spPr>
                <a:xfrm rot="21139016">
                  <a:off x="2159984" y="3610538"/>
                  <a:ext cx="478914" cy="276999"/>
                </a:xfrm>
                <a:prstGeom prst="rect">
                  <a:avLst/>
                </a:prstGeom>
                <a:blipFill>
                  <a:blip r:embed="rId6"/>
                  <a:stretch>
                    <a:fillRect l="-8235" r="-4706" b="-7143"/>
                  </a:stretch>
                </a:blipFill>
              </p:spPr>
              <p:txBody>
                <a:bodyPr/>
                <a:lstStyle/>
                <a:p>
                  <a:r>
                    <a:rPr lang="en-GB">
                      <a:noFill/>
                    </a:rPr>
                    <a:t> </a:t>
                  </a:r>
                </a:p>
              </p:txBody>
            </p:sp>
          </mc:Fallback>
        </mc:AlternateContent>
      </p:grpSp>
      <p:grpSp>
        <p:nvGrpSpPr>
          <p:cNvPr id="13" name="Gruppo 12"/>
          <p:cNvGrpSpPr/>
          <p:nvPr/>
        </p:nvGrpSpPr>
        <p:grpSpPr>
          <a:xfrm>
            <a:off x="2748862" y="4416485"/>
            <a:ext cx="862354" cy="417253"/>
            <a:chOff x="2748862" y="4416485"/>
            <a:chExt cx="862354" cy="417253"/>
          </a:xfrm>
        </p:grpSpPr>
        <p:cxnSp>
          <p:nvCxnSpPr>
            <p:cNvPr id="60" name="Connettore 2 59"/>
            <p:cNvCxnSpPr/>
            <p:nvPr/>
          </p:nvCxnSpPr>
          <p:spPr>
            <a:xfrm flipV="1">
              <a:off x="3308042" y="4433915"/>
              <a:ext cx="303174" cy="399823"/>
            </a:xfrm>
            <a:prstGeom prst="straightConnector1">
              <a:avLst/>
            </a:prstGeom>
            <a:ln w="25400">
              <a:solidFill>
                <a:srgbClr val="822434"/>
              </a:solidFill>
              <a:prstDash val="lgDash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8" name="CasellaDiTesto 67"/>
                <p:cNvSpPr txBox="1"/>
                <p:nvPr/>
              </p:nvSpPr>
              <p:spPr>
                <a:xfrm>
                  <a:off x="2748862" y="4416485"/>
                  <a:ext cx="61593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it-IT" b="1" i="0" smtClean="0">
                                <a:latin typeface="Cambria Math" panose="02040503050406030204" pitchFamily="18" charset="0"/>
                              </a:rPr>
                              <m:t>𝐯</m:t>
                            </m:r>
                          </m:e>
                          <m:sub>
                            <m:r>
                              <a:rPr lang="it-IT" b="0" i="1" smtClean="0">
                                <a:latin typeface="Cambria Math" panose="02040503050406030204" pitchFamily="18" charset="0"/>
                              </a:rPr>
                              <m:t>𝑠</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1" i="1" smtClean="0">
                                <a:latin typeface="Cambria Math" panose="02040503050406030204" pitchFamily="18" charset="0"/>
                              </a:rPr>
                              <m:t>𝒑</m:t>
                            </m:r>
                          </m:e>
                          <m:sub>
                            <m:r>
                              <a:rPr lang="it-IT" b="0" i="1" smtClean="0">
                                <a:latin typeface="Cambria Math" panose="02040503050406030204" pitchFamily="18" charset="0"/>
                              </a:rPr>
                              <m:t>𝑠</m:t>
                            </m:r>
                          </m:sub>
                        </m:sSub>
                      </m:oMath>
                    </m:oMathPara>
                  </a14:m>
                  <a:endParaRPr lang="en-GB" dirty="0"/>
                </a:p>
              </p:txBody>
            </p:sp>
          </mc:Choice>
          <mc:Fallback xmlns="">
            <p:sp>
              <p:nvSpPr>
                <p:cNvPr id="68" name="CasellaDiTesto 67"/>
                <p:cNvSpPr txBox="1">
                  <a:spLocks noRot="1" noChangeAspect="1" noMove="1" noResize="1" noEditPoints="1" noAdjustHandles="1" noChangeArrowheads="1" noChangeShapeType="1" noTextEdit="1"/>
                </p:cNvSpPr>
                <p:nvPr/>
              </p:nvSpPr>
              <p:spPr>
                <a:xfrm>
                  <a:off x="2748862" y="4416485"/>
                  <a:ext cx="615938" cy="276999"/>
                </a:xfrm>
                <a:prstGeom prst="rect">
                  <a:avLst/>
                </a:prstGeom>
                <a:blipFill>
                  <a:blip r:embed="rId7"/>
                  <a:stretch>
                    <a:fillRect l="-4950" t="-2174" r="-990" b="-32609"/>
                  </a:stretch>
                </a:blipFill>
              </p:spPr>
              <p:txBody>
                <a:bodyPr/>
                <a:lstStyle/>
                <a:p>
                  <a:r>
                    <a:rPr lang="en-GB">
                      <a:noFill/>
                    </a:rPr>
                    <a:t> </a:t>
                  </a:r>
                </a:p>
              </p:txBody>
            </p:sp>
          </mc:Fallback>
        </mc:AlternateContent>
      </p:grpSp>
      <p:grpSp>
        <p:nvGrpSpPr>
          <p:cNvPr id="15" name="Gruppo 14"/>
          <p:cNvGrpSpPr/>
          <p:nvPr/>
        </p:nvGrpSpPr>
        <p:grpSpPr>
          <a:xfrm>
            <a:off x="4646561" y="2763305"/>
            <a:ext cx="967994" cy="388981"/>
            <a:chOff x="4646561" y="2763305"/>
            <a:chExt cx="967994" cy="388981"/>
          </a:xfrm>
        </p:grpSpPr>
        <p:cxnSp>
          <p:nvCxnSpPr>
            <p:cNvPr id="55" name="Connettore 2 54"/>
            <p:cNvCxnSpPr/>
            <p:nvPr/>
          </p:nvCxnSpPr>
          <p:spPr>
            <a:xfrm flipH="1">
              <a:off x="4646561" y="2763305"/>
              <a:ext cx="242168" cy="388981"/>
            </a:xfrm>
            <a:prstGeom prst="straightConnector1">
              <a:avLst/>
            </a:prstGeom>
            <a:ln w="25400">
              <a:solidFill>
                <a:srgbClr val="822434"/>
              </a:solidFill>
              <a:prstDash val="lgDash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9" name="CasellaDiTesto 68"/>
                <p:cNvSpPr txBox="1"/>
                <p:nvPr/>
              </p:nvSpPr>
              <p:spPr>
                <a:xfrm>
                  <a:off x="4856847" y="2841452"/>
                  <a:ext cx="75770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it-IT" b="1" i="0" smtClean="0">
                                <a:latin typeface="Cambria Math" panose="02040503050406030204" pitchFamily="18" charset="0"/>
                              </a:rPr>
                              <m:t>𝐯</m:t>
                            </m:r>
                          </m:e>
                          <m:sub>
                            <m:r>
                              <a:rPr lang="it-IT" b="0" i="1" smtClean="0">
                                <a:latin typeface="Cambria Math" panose="02040503050406030204" pitchFamily="18" charset="0"/>
                              </a:rPr>
                              <m:t>𝑚</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1" i="1" smtClean="0">
                                <a:latin typeface="Cambria Math" panose="02040503050406030204" pitchFamily="18" charset="0"/>
                              </a:rPr>
                              <m:t>𝒑</m:t>
                            </m:r>
                          </m:e>
                          <m:sub>
                            <m:r>
                              <a:rPr lang="it-IT" b="0" i="1" smtClean="0">
                                <a:latin typeface="Cambria Math" panose="02040503050406030204" pitchFamily="18" charset="0"/>
                              </a:rPr>
                              <m:t>𝑚</m:t>
                            </m:r>
                          </m:sub>
                        </m:sSub>
                      </m:oMath>
                    </m:oMathPara>
                  </a14:m>
                  <a:endParaRPr lang="en-GB" dirty="0"/>
                </a:p>
              </p:txBody>
            </p:sp>
          </mc:Choice>
          <mc:Fallback xmlns="">
            <p:sp>
              <p:nvSpPr>
                <p:cNvPr id="69" name="CasellaDiTesto 68"/>
                <p:cNvSpPr txBox="1">
                  <a:spLocks noRot="1" noChangeAspect="1" noMove="1" noResize="1" noEditPoints="1" noAdjustHandles="1" noChangeArrowheads="1" noChangeShapeType="1" noTextEdit="1"/>
                </p:cNvSpPr>
                <p:nvPr/>
              </p:nvSpPr>
              <p:spPr>
                <a:xfrm>
                  <a:off x="4856847" y="2841452"/>
                  <a:ext cx="757708" cy="276999"/>
                </a:xfrm>
                <a:prstGeom prst="rect">
                  <a:avLst/>
                </a:prstGeom>
                <a:blipFill>
                  <a:blip r:embed="rId8"/>
                  <a:stretch>
                    <a:fillRect l="-4839" t="-2174" r="-1613" b="-32609"/>
                  </a:stretch>
                </a:blipFill>
              </p:spPr>
              <p:txBody>
                <a:bodyPr/>
                <a:lstStyle/>
                <a:p>
                  <a:r>
                    <a:rPr lang="en-GB">
                      <a:noFill/>
                    </a:rPr>
                    <a:t> </a:t>
                  </a:r>
                </a:p>
              </p:txBody>
            </p:sp>
          </mc:Fallback>
        </mc:AlternateContent>
      </p:grpSp>
      <p:grpSp>
        <p:nvGrpSpPr>
          <p:cNvPr id="18" name="Gruppo 17"/>
          <p:cNvGrpSpPr/>
          <p:nvPr/>
        </p:nvGrpSpPr>
        <p:grpSpPr>
          <a:xfrm>
            <a:off x="2088454" y="2734392"/>
            <a:ext cx="1043805" cy="605406"/>
            <a:chOff x="2088454" y="2734392"/>
            <a:chExt cx="1043805" cy="605406"/>
          </a:xfrm>
        </p:grpSpPr>
        <p:cxnSp>
          <p:nvCxnSpPr>
            <p:cNvPr id="74" name="Connettore 2 73"/>
            <p:cNvCxnSpPr/>
            <p:nvPr/>
          </p:nvCxnSpPr>
          <p:spPr>
            <a:xfrm flipH="1" flipV="1">
              <a:off x="2088454" y="2734392"/>
              <a:ext cx="928045" cy="605406"/>
            </a:xfrm>
            <a:prstGeom prst="straightConnector1">
              <a:avLst/>
            </a:prstGeom>
            <a:ln w="38100">
              <a:solidFill>
                <a:srgbClr val="006778"/>
              </a:solidFill>
              <a:prstDash val="sys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0" name="CasellaDiTesto 79"/>
                <p:cNvSpPr txBox="1"/>
                <p:nvPr/>
              </p:nvSpPr>
              <p:spPr>
                <a:xfrm>
                  <a:off x="2664888" y="2804414"/>
                  <a:ext cx="46737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it-IT" b="1" i="1" smtClean="0">
                                <a:latin typeface="Cambria Math" panose="02040503050406030204" pitchFamily="18" charset="0"/>
                              </a:rPr>
                              <m:t>𝑭</m:t>
                            </m:r>
                          </m:e>
                          <m:sub>
                            <m:r>
                              <a:rPr lang="it-IT" b="0" i="1" smtClean="0">
                                <a:latin typeface="Cambria Math" panose="02040503050406030204" pitchFamily="18" charset="0"/>
                              </a:rPr>
                              <m:t>𝑀𝐶</m:t>
                            </m:r>
                          </m:sub>
                        </m:sSub>
                      </m:oMath>
                    </m:oMathPara>
                  </a14:m>
                  <a:endParaRPr lang="en-GB" dirty="0"/>
                </a:p>
              </p:txBody>
            </p:sp>
          </mc:Choice>
          <mc:Fallback xmlns="">
            <p:sp>
              <p:nvSpPr>
                <p:cNvPr id="80" name="CasellaDiTesto 79"/>
                <p:cNvSpPr txBox="1">
                  <a:spLocks noRot="1" noChangeAspect="1" noMove="1" noResize="1" noEditPoints="1" noAdjustHandles="1" noChangeArrowheads="1" noChangeShapeType="1" noTextEdit="1"/>
                </p:cNvSpPr>
                <p:nvPr/>
              </p:nvSpPr>
              <p:spPr>
                <a:xfrm>
                  <a:off x="2664888" y="2804414"/>
                  <a:ext cx="467371" cy="276999"/>
                </a:xfrm>
                <a:prstGeom prst="rect">
                  <a:avLst/>
                </a:prstGeom>
                <a:blipFill>
                  <a:blip r:embed="rId9"/>
                  <a:stretch>
                    <a:fillRect l="-10390" r="-3896" b="-17778"/>
                  </a:stretch>
                </a:blipFill>
              </p:spPr>
              <p:txBody>
                <a:bodyPr/>
                <a:lstStyle/>
                <a:p>
                  <a:r>
                    <a:rPr lang="en-GB">
                      <a:noFill/>
                    </a:rPr>
                    <a:t> </a:t>
                  </a:r>
                </a:p>
              </p:txBody>
            </p:sp>
          </mc:Fallback>
        </mc:AlternateContent>
      </p:grpSp>
    </p:spTree>
    <p:extLst>
      <p:ext uri="{BB962C8B-B14F-4D97-AF65-F5344CB8AC3E}">
        <p14:creationId xmlns:p14="http://schemas.microsoft.com/office/powerpoint/2010/main" val="783507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7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3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left)">
                                      <p:cBhvr>
                                        <p:cTn id="18" dur="500"/>
                                        <p:tgtEl>
                                          <p:spTgt spid="40"/>
                                        </p:tgtEl>
                                      </p:cBhvr>
                                    </p:animEffect>
                                  </p:childTnLst>
                                </p:cTn>
                              </p:par>
                              <p:par>
                                <p:cTn id="19" presetID="22" presetClass="entr" presetSubtype="8" fill="hold" grpId="0" nodeType="withEffect">
                                  <p:stCondLst>
                                    <p:cond delay="40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200"/>
                                        <p:tgtEl>
                                          <p:spTgt spid="33"/>
                                        </p:tgtEl>
                                      </p:cBhvr>
                                    </p:animEffect>
                                  </p:childTnLst>
                                </p:cTn>
                              </p:par>
                              <p:par>
                                <p:cTn id="22" presetID="22" presetClass="entr" presetSubtype="8" fill="hold" grpId="0" nodeType="withEffect">
                                  <p:stCondLst>
                                    <p:cond delay="600"/>
                                  </p:stCondLst>
                                  <p:childTnLst>
                                    <p:set>
                                      <p:cBhvr>
                                        <p:cTn id="23" dur="1" fill="hold">
                                          <p:stCondLst>
                                            <p:cond delay="0"/>
                                          </p:stCondLst>
                                        </p:cTn>
                                        <p:tgtEl>
                                          <p:spTgt spid="38"/>
                                        </p:tgtEl>
                                        <p:attrNameLst>
                                          <p:attrName>style.visibility</p:attrName>
                                        </p:attrNameLst>
                                      </p:cBhvr>
                                      <p:to>
                                        <p:strVal val="visible"/>
                                      </p:to>
                                    </p:set>
                                    <p:animEffect transition="in" filter="wipe(left)">
                                      <p:cBhvr>
                                        <p:cTn id="24" dur="500"/>
                                        <p:tgtEl>
                                          <p:spTgt spid="3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wipe(up)">
                                      <p:cBhvr>
                                        <p:cTn id="29" dur="500"/>
                                        <p:tgtEl>
                                          <p:spTgt spid="2"/>
                                        </p:tgtEl>
                                      </p:cBhvr>
                                    </p:animEffect>
                                  </p:childTnLst>
                                </p:cTn>
                              </p:par>
                              <p:par>
                                <p:cTn id="30" presetID="22" presetClass="entr" presetSubtype="2" fill="hold" grpId="0" nodeType="withEffect">
                                  <p:stCondLst>
                                    <p:cond delay="400"/>
                                  </p:stCondLst>
                                  <p:childTnLst>
                                    <p:set>
                                      <p:cBhvr>
                                        <p:cTn id="31" dur="1" fill="hold">
                                          <p:stCondLst>
                                            <p:cond delay="0"/>
                                          </p:stCondLst>
                                        </p:cTn>
                                        <p:tgtEl>
                                          <p:spTgt spid="41"/>
                                        </p:tgtEl>
                                        <p:attrNameLst>
                                          <p:attrName>style.visibility</p:attrName>
                                        </p:attrNameLst>
                                      </p:cBhvr>
                                      <p:to>
                                        <p:strVal val="visible"/>
                                      </p:to>
                                    </p:set>
                                    <p:animEffect transition="in" filter="wipe(right)">
                                      <p:cBhvr>
                                        <p:cTn id="32" dur="500"/>
                                        <p:tgtEl>
                                          <p:spTgt spid="41"/>
                                        </p:tgtEl>
                                      </p:cBhvr>
                                    </p:animEffect>
                                  </p:childTnLst>
                                </p:cTn>
                              </p:par>
                              <p:par>
                                <p:cTn id="33" presetID="22" presetClass="entr" presetSubtype="2" fill="hold" grpId="0" nodeType="withEffect">
                                  <p:stCondLst>
                                    <p:cond delay="800"/>
                                  </p:stCondLst>
                                  <p:childTnLst>
                                    <p:set>
                                      <p:cBhvr>
                                        <p:cTn id="34" dur="1" fill="hold">
                                          <p:stCondLst>
                                            <p:cond delay="0"/>
                                          </p:stCondLst>
                                        </p:cTn>
                                        <p:tgtEl>
                                          <p:spTgt spid="42"/>
                                        </p:tgtEl>
                                        <p:attrNameLst>
                                          <p:attrName>style.visibility</p:attrName>
                                        </p:attrNameLst>
                                      </p:cBhvr>
                                      <p:to>
                                        <p:strVal val="visible"/>
                                      </p:to>
                                    </p:set>
                                    <p:animEffect transition="in" filter="wipe(right)">
                                      <p:cBhvr>
                                        <p:cTn id="35" dur="200"/>
                                        <p:tgtEl>
                                          <p:spTgt spid="42"/>
                                        </p:tgtEl>
                                      </p:cBhvr>
                                    </p:animEffect>
                                  </p:childTnLst>
                                </p:cTn>
                              </p:par>
                            </p:childTnLst>
                          </p:cTn>
                        </p:par>
                        <p:par>
                          <p:cTn id="36" fill="hold">
                            <p:stCondLst>
                              <p:cond delay="1000"/>
                            </p:stCondLst>
                            <p:childTnLst>
                              <p:par>
                                <p:cTn id="37" presetID="22" presetClass="entr" presetSubtype="2" fill="hold" grpId="0" nodeType="after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wipe(right)">
                                      <p:cBhvr>
                                        <p:cTn id="39" dur="500"/>
                                        <p:tgtEl>
                                          <p:spTgt spid="44"/>
                                        </p:tgtEl>
                                      </p:cBhvr>
                                    </p:animEffect>
                                  </p:childTnLst>
                                </p:cTn>
                              </p:par>
                              <p:par>
                                <p:cTn id="40" presetID="22" presetClass="entr" presetSubtype="2" fill="hold" grpId="0" nodeType="withEffect">
                                  <p:stCondLst>
                                    <p:cond delay="400"/>
                                  </p:stCondLst>
                                  <p:childTnLst>
                                    <p:set>
                                      <p:cBhvr>
                                        <p:cTn id="41" dur="1" fill="hold">
                                          <p:stCondLst>
                                            <p:cond delay="0"/>
                                          </p:stCondLst>
                                        </p:cTn>
                                        <p:tgtEl>
                                          <p:spTgt spid="45"/>
                                        </p:tgtEl>
                                        <p:attrNameLst>
                                          <p:attrName>style.visibility</p:attrName>
                                        </p:attrNameLst>
                                      </p:cBhvr>
                                      <p:to>
                                        <p:strVal val="visible"/>
                                      </p:to>
                                    </p:set>
                                    <p:animEffect transition="in" filter="wipe(right)">
                                      <p:cBhvr>
                                        <p:cTn id="42" dur="200"/>
                                        <p:tgtEl>
                                          <p:spTgt spid="45"/>
                                        </p:tgtEl>
                                      </p:cBhvr>
                                    </p:animEffect>
                                  </p:childTnLst>
                                </p:cTn>
                              </p:par>
                            </p:childTnLst>
                          </p:cTn>
                        </p:par>
                        <p:par>
                          <p:cTn id="43" fill="hold">
                            <p:stCondLst>
                              <p:cond delay="1600"/>
                            </p:stCondLst>
                            <p:childTnLst>
                              <p:par>
                                <p:cTn id="44" presetID="22" presetClass="entr" presetSubtype="2" fill="hold" grpId="0" nodeType="after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wipe(right)">
                                      <p:cBhvr>
                                        <p:cTn id="46" dur="500"/>
                                        <p:tgtEl>
                                          <p:spTgt spid="46"/>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wipe(down)">
                                      <p:cBhvr>
                                        <p:cTn id="51" dur="200"/>
                                        <p:tgtEl>
                                          <p:spTgt spid="47"/>
                                        </p:tgtEl>
                                      </p:cBhvr>
                                    </p:animEffect>
                                  </p:childTnLst>
                                </p:cTn>
                              </p:par>
                            </p:childTnLst>
                          </p:cTn>
                        </p:par>
                        <p:par>
                          <p:cTn id="52" fill="hold">
                            <p:stCondLst>
                              <p:cond delay="200"/>
                            </p:stCondLst>
                            <p:childTnLst>
                              <p:par>
                                <p:cTn id="53" presetID="22" presetClass="entr" presetSubtype="4" fill="hold" grpId="0"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wipe(down)">
                                      <p:cBhvr>
                                        <p:cTn id="55" dur="500"/>
                                        <p:tgtEl>
                                          <p:spTgt spid="50"/>
                                        </p:tgtEl>
                                      </p:cBhvr>
                                    </p:animEffect>
                                  </p:childTnLst>
                                </p:cTn>
                              </p:par>
                              <p:par>
                                <p:cTn id="56" presetID="10" presetClass="entr" presetSubtype="0" fill="hold" grpId="0" nodeType="withEffect">
                                  <p:stCondLst>
                                    <p:cond delay="400"/>
                                  </p:stCondLst>
                                  <p:childTnLst>
                                    <p:set>
                                      <p:cBhvr>
                                        <p:cTn id="57" dur="1" fill="hold">
                                          <p:stCondLst>
                                            <p:cond delay="0"/>
                                          </p:stCondLst>
                                        </p:cTn>
                                        <p:tgtEl>
                                          <p:spTgt spid="52"/>
                                        </p:tgtEl>
                                        <p:attrNameLst>
                                          <p:attrName>style.visibility</p:attrName>
                                        </p:attrNameLst>
                                      </p:cBhvr>
                                      <p:to>
                                        <p:strVal val="visible"/>
                                      </p:to>
                                    </p:set>
                                    <p:animEffect transition="in" filter="fade">
                                      <p:cBhvr>
                                        <p:cTn id="58" dur="500"/>
                                        <p:tgtEl>
                                          <p:spTgt spid="52"/>
                                        </p:tgtEl>
                                      </p:cBhvr>
                                    </p:animEffect>
                                  </p:childTnLst>
                                </p:cTn>
                              </p:par>
                              <p:par>
                                <p:cTn id="59" presetID="10" presetClass="entr" presetSubtype="0" fill="hold" nodeType="withEffect">
                                  <p:stCondLst>
                                    <p:cond delay="40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500"/>
                                        <p:tgtEl>
                                          <p:spTgt spid="15"/>
                                        </p:tgtEl>
                                      </p:cBhvr>
                                    </p:animEffect>
                                  </p:childTnLst>
                                </p:cTn>
                              </p:par>
                              <p:par>
                                <p:cTn id="62" presetID="10" presetClass="entr" presetSubtype="0" fill="hold" nodeType="withEffect">
                                  <p:stCondLst>
                                    <p:cond delay="40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500"/>
                                        <p:tgtEl>
                                          <p:spTgt spid="13"/>
                                        </p:tgtEl>
                                      </p:cBhvr>
                                    </p:animEffect>
                                  </p:childTnLst>
                                </p:cTn>
                              </p:par>
                              <p:par>
                                <p:cTn id="65" presetID="10" presetClass="entr" presetSubtype="0" fill="hold" nodeType="withEffect">
                                  <p:stCondLst>
                                    <p:cond delay="40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500"/>
                                        <p:tgtEl>
                                          <p:spTgt spid="12"/>
                                        </p:tgtEl>
                                      </p:cBhvr>
                                    </p:animEffect>
                                  </p:childTnLst>
                                </p:cTn>
                              </p:par>
                              <p:par>
                                <p:cTn id="68" presetID="10" presetClass="entr" presetSubtype="0" fill="hold" nodeType="withEffect">
                                  <p:stCondLst>
                                    <p:cond delay="900"/>
                                  </p:stCondLst>
                                  <p:childTnLst>
                                    <p:set>
                                      <p:cBhvr>
                                        <p:cTn id="69" dur="1" fill="hold">
                                          <p:stCondLst>
                                            <p:cond delay="0"/>
                                          </p:stCondLst>
                                        </p:cTn>
                                        <p:tgtEl>
                                          <p:spTgt spid="18"/>
                                        </p:tgtEl>
                                        <p:attrNameLst>
                                          <p:attrName>style.visibility</p:attrName>
                                        </p:attrNameLst>
                                      </p:cBhvr>
                                      <p:to>
                                        <p:strVal val="visible"/>
                                      </p:to>
                                    </p:set>
                                    <p:animEffect transition="in" filter="fade">
                                      <p:cBhvr>
                                        <p:cTn id="7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33" grpId="0" animBg="1"/>
      <p:bldP spid="38" grpId="0" animBg="1"/>
      <p:bldP spid="40" grpId="0" animBg="1"/>
      <p:bldP spid="41" grpId="0" animBg="1"/>
      <p:bldP spid="42" grpId="0" animBg="1"/>
      <p:bldP spid="44" grpId="0" animBg="1"/>
      <p:bldP spid="45" grpId="0" animBg="1"/>
      <p:bldP spid="46" grpId="0" animBg="1"/>
      <p:bldP spid="47" grpId="0" animBg="1"/>
      <p:bldP spid="50" grpId="0" animBg="1"/>
      <p:bldP spid="5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14</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Teleoperation schemes (2)</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400"/>
            <a:ext cx="10009187" cy="4626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2000" b="0" dirty="0" smtClean="0">
                <a:solidFill>
                  <a:schemeClr val="tx1"/>
                </a:solidFill>
                <a:latin typeface="HelveticaNeueLT Std Lt" panose="020B0403020202020204" pitchFamily="34" charset="0"/>
              </a:rPr>
              <a:t>The system developed allow the user to choose between 3 teleoperation schemes:</a:t>
            </a:r>
            <a:endParaRPr kumimoji="0" lang="en-GB" altLang="it-IT" sz="2000" b="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sp>
        <p:nvSpPr>
          <p:cNvPr id="26" name="Rettangolo arrotondato 25"/>
          <p:cNvSpPr/>
          <p:nvPr/>
        </p:nvSpPr>
        <p:spPr>
          <a:xfrm>
            <a:off x="1116012" y="1539240"/>
            <a:ext cx="2455849" cy="969818"/>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cap="small" dirty="0" smtClean="0">
                <a:latin typeface="HelveticaNeueLT Std Lt" panose="020B0403020202020204" pitchFamily="34" charset="0"/>
              </a:rPr>
              <a:t>Position – Force/Position</a:t>
            </a:r>
            <a:endParaRPr lang="en-GB" sz="2000" b="1" cap="small" dirty="0">
              <a:latin typeface="HelveticaNeueLT Std Lt" panose="020B0403020202020204" pitchFamily="34" charset="0"/>
            </a:endParaRPr>
          </a:p>
        </p:txBody>
      </p:sp>
      <p:sp>
        <p:nvSpPr>
          <p:cNvPr id="20" name="Rettangolo arrotondato 19"/>
          <p:cNvSpPr/>
          <p:nvPr/>
        </p:nvSpPr>
        <p:spPr>
          <a:xfrm>
            <a:off x="4892680" y="1539240"/>
            <a:ext cx="2455849" cy="969818"/>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cap="small" dirty="0" smtClean="0">
                <a:latin typeface="HelveticaNeueLT Std Lt" panose="020B0403020202020204" pitchFamily="34" charset="0"/>
              </a:rPr>
              <a:t>Position - Position</a:t>
            </a:r>
            <a:endParaRPr lang="en-GB" sz="2000" b="1" cap="small" dirty="0">
              <a:latin typeface="HelveticaNeueLT Std Lt" panose="020B0403020202020204" pitchFamily="34" charset="0"/>
            </a:endParaRPr>
          </a:p>
        </p:txBody>
      </p:sp>
      <p:sp>
        <p:nvSpPr>
          <p:cNvPr id="21" name="Rettangolo arrotondato 20"/>
          <p:cNvSpPr/>
          <p:nvPr/>
        </p:nvSpPr>
        <p:spPr>
          <a:xfrm>
            <a:off x="8669350" y="1539240"/>
            <a:ext cx="2455849" cy="969818"/>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cap="small" dirty="0">
                <a:latin typeface="HelveticaNeueLT Std Lt" panose="020B0403020202020204" pitchFamily="34" charset="0"/>
              </a:rPr>
              <a:t>Position - </a:t>
            </a:r>
            <a:r>
              <a:rPr lang="en-GB" sz="2000" b="1" cap="small" dirty="0" smtClean="0">
                <a:latin typeface="HelveticaNeueLT Std Lt" panose="020B0403020202020204" pitchFamily="34" charset="0"/>
              </a:rPr>
              <a:t>Force</a:t>
            </a:r>
            <a:endParaRPr lang="en-GB" sz="2000" b="1" cap="small" dirty="0">
              <a:latin typeface="HelveticaNeueLT Std Lt" panose="020B0403020202020204" pitchFamily="34" charset="0"/>
            </a:endParaRPr>
          </a:p>
        </p:txBody>
      </p:sp>
      <p:sp>
        <p:nvSpPr>
          <p:cNvPr id="22" name="Freccia in giù 21"/>
          <p:cNvSpPr/>
          <p:nvPr/>
        </p:nvSpPr>
        <p:spPr>
          <a:xfrm>
            <a:off x="2153436" y="2705047"/>
            <a:ext cx="381000" cy="279401"/>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Freccia in giù 22"/>
          <p:cNvSpPr/>
          <p:nvPr/>
        </p:nvSpPr>
        <p:spPr>
          <a:xfrm>
            <a:off x="5930104" y="2705047"/>
            <a:ext cx="381000" cy="279401"/>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Freccia in giù 23"/>
          <p:cNvSpPr/>
          <p:nvPr/>
        </p:nvSpPr>
        <p:spPr>
          <a:xfrm>
            <a:off x="9706774" y="2705047"/>
            <a:ext cx="381000" cy="279402"/>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
          <p:cNvSpPr txBox="1">
            <a:spLocks noChangeArrowheads="1"/>
          </p:cNvSpPr>
          <p:nvPr/>
        </p:nvSpPr>
        <p:spPr bwMode="auto">
          <a:xfrm>
            <a:off x="671133" y="3136847"/>
            <a:ext cx="3345605" cy="15829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Very popular among the schemes.</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It allows to </a:t>
            </a:r>
            <a:r>
              <a:rPr lang="en-GB" altLang="it-IT" sz="1800" b="0" i="1" dirty="0" smtClean="0">
                <a:solidFill>
                  <a:schemeClr val="tx1"/>
                </a:solidFill>
                <a:latin typeface="HelveticaNeueLT Std Lt" panose="020B0403020202020204" pitchFamily="34" charset="0"/>
              </a:rPr>
              <a:t>feel</a:t>
            </a:r>
            <a:r>
              <a:rPr lang="en-GB" altLang="it-IT" sz="1800" b="0" dirty="0" smtClean="0">
                <a:solidFill>
                  <a:schemeClr val="tx1"/>
                </a:solidFill>
                <a:latin typeface="HelveticaNeueLT Std Lt" panose="020B0403020202020204" pitchFamily="34" charset="0"/>
              </a:rPr>
              <a:t> the robot while moving </a:t>
            </a:r>
            <a:r>
              <a:rPr lang="en-GB" altLang="it-IT" sz="1800" dirty="0" smtClean="0">
                <a:solidFill>
                  <a:schemeClr val="tx1"/>
                </a:solidFill>
                <a:latin typeface="HelveticaNeueLT Std Lt" panose="020B0403020202020204" pitchFamily="34" charset="0"/>
              </a:rPr>
              <a:t>and</a:t>
            </a:r>
            <a:r>
              <a:rPr lang="en-GB" altLang="it-IT" sz="1800" b="0" dirty="0" smtClean="0">
                <a:solidFill>
                  <a:schemeClr val="tx1"/>
                </a:solidFill>
                <a:latin typeface="HelveticaNeueLT Std Lt" panose="020B0403020202020204" pitchFamily="34" charset="0"/>
              </a:rPr>
              <a:t> the external forces.</a:t>
            </a:r>
            <a:endParaRPr kumimoji="0" lang="en-GB" altLang="it-IT" sz="1800" b="0" u="none" strike="noStrike" kern="1200" cap="small" spc="0" normalizeH="0" dirty="0" smtClean="0">
              <a:ln>
                <a:noFill/>
              </a:ln>
              <a:solidFill>
                <a:schemeClr val="tx1"/>
              </a:solidFill>
              <a:effectLst/>
              <a:uLnTx/>
              <a:uFillTx/>
              <a:latin typeface="HelveticaNeueLT Std Lt" panose="020B0403020202020204" pitchFamily="34" charset="0"/>
            </a:endParaRPr>
          </a:p>
        </p:txBody>
      </p:sp>
      <p:sp>
        <p:nvSpPr>
          <p:cNvPr id="27" name="Rectangle 2"/>
          <p:cNvSpPr txBox="1">
            <a:spLocks noChangeArrowheads="1"/>
          </p:cNvSpPr>
          <p:nvPr/>
        </p:nvSpPr>
        <p:spPr bwMode="auto">
          <a:xfrm>
            <a:off x="4447801" y="3136847"/>
            <a:ext cx="3345605" cy="158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Simple and stable method: master and slave try to track each other.</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User </a:t>
            </a:r>
            <a:r>
              <a:rPr lang="en-GB" altLang="it-IT" sz="1800" b="0" i="1" dirty="0" smtClean="0">
                <a:solidFill>
                  <a:schemeClr val="tx1"/>
                </a:solidFill>
                <a:latin typeface="HelveticaNeueLT Std Lt" panose="020B0403020202020204" pitchFamily="34" charset="0"/>
              </a:rPr>
              <a:t>feels</a:t>
            </a:r>
            <a:r>
              <a:rPr lang="en-GB" altLang="it-IT" sz="1800" b="0" dirty="0" smtClean="0">
                <a:solidFill>
                  <a:schemeClr val="tx1"/>
                </a:solidFill>
                <a:latin typeface="HelveticaNeueLT Std Lt" panose="020B0403020202020204" pitchFamily="34" charset="0"/>
              </a:rPr>
              <a:t> only the </a:t>
            </a:r>
            <a:r>
              <a:rPr lang="en-GB" altLang="it-IT" sz="1800" dirty="0" smtClean="0">
                <a:solidFill>
                  <a:schemeClr val="tx1"/>
                </a:solidFill>
                <a:latin typeface="HelveticaNeueLT Std Lt" panose="020B0403020202020204" pitchFamily="34" charset="0"/>
              </a:rPr>
              <a:t>friction</a:t>
            </a:r>
            <a:r>
              <a:rPr lang="en-GB" altLang="it-IT" sz="1800" b="0" dirty="0" smtClean="0">
                <a:solidFill>
                  <a:schemeClr val="tx1"/>
                </a:solidFill>
                <a:latin typeface="HelveticaNeueLT Std Lt" panose="020B0403020202020204" pitchFamily="34" charset="0"/>
              </a:rPr>
              <a:t> and inertia in the slave robot.</a:t>
            </a:r>
          </a:p>
        </p:txBody>
      </p:sp>
      <p:sp>
        <p:nvSpPr>
          <p:cNvPr id="28" name="Rectangle 2"/>
          <p:cNvSpPr txBox="1">
            <a:spLocks noChangeArrowheads="1"/>
          </p:cNvSpPr>
          <p:nvPr/>
        </p:nvSpPr>
        <p:spPr bwMode="auto">
          <a:xfrm>
            <a:off x="8224471" y="3136847"/>
            <a:ext cx="3345605" cy="158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Gives a more clear sense of the environment.</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The user </a:t>
            </a:r>
            <a:r>
              <a:rPr lang="en-GB" altLang="it-IT" sz="1800" b="0" i="1" dirty="0" smtClean="0">
                <a:solidFill>
                  <a:schemeClr val="tx1"/>
                </a:solidFill>
                <a:latin typeface="HelveticaNeueLT Std Lt" panose="020B0403020202020204" pitchFamily="34" charset="0"/>
              </a:rPr>
              <a:t>feels </a:t>
            </a:r>
            <a:r>
              <a:rPr lang="en-GB" altLang="it-IT" sz="1800" b="0" dirty="0" smtClean="0">
                <a:solidFill>
                  <a:schemeClr val="tx1"/>
                </a:solidFill>
                <a:latin typeface="HelveticaNeueLT Std Lt" panose="020B0403020202020204" pitchFamily="34" charset="0"/>
              </a:rPr>
              <a:t>only the external forces that act on the slave robot.</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endParaRPr kumimoji="0" lang="en-GB" altLang="it-IT" sz="1800" b="0" u="none" strike="noStrike" kern="1200" cap="small" spc="0" normalizeH="0" dirty="0" smtClean="0">
              <a:ln>
                <a:noFill/>
              </a:ln>
              <a:solidFill>
                <a:schemeClr val="tx1"/>
              </a:solidFill>
              <a:effectLst/>
              <a:uLnTx/>
              <a:uFillTx/>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2" name="CasellaDiTesto 1"/>
              <p:cNvSpPr txBox="1"/>
              <p:nvPr/>
            </p:nvSpPr>
            <p:spPr>
              <a:xfrm>
                <a:off x="1116012" y="5245909"/>
                <a:ext cx="2452916" cy="615553"/>
              </a:xfrm>
              <a:prstGeom prst="rect">
                <a:avLst/>
              </a:prstGeom>
              <a:noFill/>
            </p:spPr>
            <p:txBody>
              <a:bodyPr wrap="none" lIns="0" tIns="0" rIns="0" bIns="0" rtlCol="0">
                <a:spAutoFit/>
              </a:bodyPr>
              <a:lstStyle/>
              <a:p>
                <a:pPr algn="ctr"/>
                <a14:m>
                  <m:oMathPara xmlns:m="http://schemas.openxmlformats.org/officeDocument/2006/math">
                    <m:oMathParaPr>
                      <m:jc m:val="centerGroup"/>
                    </m:oMathParaPr>
                    <m:oMath xmlns:m="http://schemas.openxmlformats.org/officeDocument/2006/math">
                      <m:sSub>
                        <m:sSubPr>
                          <m:ctrlPr>
                            <a:rPr lang="en-GB" sz="2000" i="1" smtClean="0">
                              <a:latin typeface="Cambria Math" panose="02040503050406030204" pitchFamily="18" charset="0"/>
                            </a:rPr>
                          </m:ctrlPr>
                        </m:sSubPr>
                        <m:e>
                          <m:r>
                            <a:rPr lang="it-IT" sz="2000" b="1" i="1" smtClean="0">
                              <a:latin typeface="Cambria Math" panose="02040503050406030204" pitchFamily="18" charset="0"/>
                            </a:rPr>
                            <m:t>𝑭</m:t>
                          </m:r>
                        </m:e>
                        <m:sub>
                          <m:r>
                            <a:rPr lang="it-IT" sz="2000" b="0" i="1" smtClean="0">
                              <a:latin typeface="Cambria Math" panose="02040503050406030204" pitchFamily="18" charset="0"/>
                            </a:rPr>
                            <m:t>𝑀𝐶</m:t>
                          </m:r>
                        </m:sub>
                      </m:sSub>
                      <m:r>
                        <a:rPr lang="it-IT" sz="2000" b="0" i="1" smtClean="0">
                          <a:latin typeface="Cambria Math" panose="02040503050406030204" pitchFamily="18" charset="0"/>
                        </a:rPr>
                        <m:t>= </m:t>
                      </m:r>
                      <m:sSub>
                        <m:sSubPr>
                          <m:ctrlPr>
                            <a:rPr lang="it-IT" sz="2000" b="0" i="1" smtClean="0">
                              <a:latin typeface="Cambria Math" panose="02040503050406030204" pitchFamily="18" charset="0"/>
                            </a:rPr>
                          </m:ctrlPr>
                        </m:sSubPr>
                        <m:e>
                          <m:r>
                            <a:rPr lang="it-IT" sz="2000" b="0" i="1" smtClean="0">
                              <a:latin typeface="Cambria Math" panose="02040503050406030204" pitchFamily="18" charset="0"/>
                            </a:rPr>
                            <m:t>𝐾</m:t>
                          </m:r>
                        </m:e>
                        <m:sub>
                          <m:r>
                            <a:rPr lang="it-IT" sz="2000" b="0" i="1" smtClean="0">
                              <a:latin typeface="Cambria Math" panose="02040503050406030204" pitchFamily="18" charset="0"/>
                            </a:rPr>
                            <m:t>𝑚</m:t>
                          </m:r>
                        </m:sub>
                      </m:sSub>
                      <m:sSub>
                        <m:sSubPr>
                          <m:ctrlPr>
                            <a:rPr lang="it-IT" sz="2000" b="0" i="1" smtClean="0">
                              <a:latin typeface="Cambria Math" panose="02040503050406030204" pitchFamily="18" charset="0"/>
                            </a:rPr>
                          </m:ctrlPr>
                        </m:sSubPr>
                        <m:e>
                          <m:r>
                            <a:rPr lang="it-IT" sz="2000" b="1" i="1" smtClean="0">
                              <a:latin typeface="Cambria Math" panose="02040503050406030204" pitchFamily="18" charset="0"/>
                            </a:rPr>
                            <m:t>𝑭</m:t>
                          </m:r>
                        </m:e>
                        <m:sub>
                          <m:r>
                            <a:rPr lang="it-IT" sz="2000" b="0" i="1" smtClean="0">
                              <a:latin typeface="Cambria Math" panose="02040503050406030204" pitchFamily="18" charset="0"/>
                            </a:rPr>
                            <m:t>𝑠𝑒𝑛𝑠𝑜𝑟</m:t>
                          </m:r>
                        </m:sub>
                      </m:sSub>
                      <m:r>
                        <a:rPr lang="it-IT" sz="2000" b="0" i="1" smtClean="0">
                          <a:latin typeface="Cambria Math" panose="02040503050406030204" pitchFamily="18" charset="0"/>
                        </a:rPr>
                        <m:t> − </m:t>
                      </m:r>
                    </m:oMath>
                  </m:oMathPara>
                </a14:m>
                <a:endParaRPr lang="it-IT" sz="2000" b="0" i="1" dirty="0" smtClean="0">
                  <a:latin typeface="Cambria Math" panose="02040503050406030204" pitchFamily="18" charset="0"/>
                </a:endParaRPr>
              </a:p>
              <a:p>
                <a:pPr algn="ctr"/>
                <a:r>
                  <a:rPr lang="it-IT" sz="2000" b="0" dirty="0" smtClean="0"/>
                  <a:t>              </a:t>
                </a:r>
                <a14:m>
                  <m:oMath xmlns:m="http://schemas.openxmlformats.org/officeDocument/2006/math">
                    <m:sSub>
                      <m:sSubPr>
                        <m:ctrlPr>
                          <a:rPr lang="it-IT" sz="2000" b="0" i="1" smtClean="0">
                            <a:latin typeface="Cambria Math" panose="02040503050406030204" pitchFamily="18" charset="0"/>
                          </a:rPr>
                        </m:ctrlPr>
                      </m:sSubPr>
                      <m:e>
                        <m:r>
                          <a:rPr lang="it-IT" sz="2000" b="0" i="1" smtClean="0">
                            <a:latin typeface="Cambria Math" panose="02040503050406030204" pitchFamily="18" charset="0"/>
                          </a:rPr>
                          <m:t>𝐵</m:t>
                        </m:r>
                      </m:e>
                      <m:sub>
                        <m:r>
                          <a:rPr lang="it-IT" sz="2000" b="0" i="1" smtClean="0">
                            <a:latin typeface="Cambria Math" panose="02040503050406030204" pitchFamily="18" charset="0"/>
                          </a:rPr>
                          <m:t>𝑚</m:t>
                        </m:r>
                      </m:sub>
                    </m:sSub>
                    <m:r>
                      <a:rPr lang="it-IT" sz="2000" b="0" i="1" smtClean="0">
                        <a:latin typeface="Cambria Math" panose="02040503050406030204" pitchFamily="18" charset="0"/>
                      </a:rPr>
                      <m:t>(</m:t>
                    </m:r>
                    <m:sSub>
                      <m:sSubPr>
                        <m:ctrlPr>
                          <a:rPr lang="it-IT" sz="2000" b="0" i="1" smtClean="0">
                            <a:latin typeface="Cambria Math" panose="02040503050406030204" pitchFamily="18" charset="0"/>
                          </a:rPr>
                        </m:ctrlPr>
                      </m:sSubPr>
                      <m:e>
                        <m:r>
                          <a:rPr lang="it-IT" sz="2000" b="1" i="0" smtClean="0">
                            <a:latin typeface="Cambria Math" panose="02040503050406030204" pitchFamily="18" charset="0"/>
                          </a:rPr>
                          <m:t>𝐯</m:t>
                        </m:r>
                      </m:e>
                      <m:sub>
                        <m:r>
                          <a:rPr lang="it-IT" sz="2000" b="0" i="1" smtClean="0">
                            <a:latin typeface="Cambria Math" panose="02040503050406030204" pitchFamily="18" charset="0"/>
                          </a:rPr>
                          <m:t>𝑚</m:t>
                        </m:r>
                      </m:sub>
                    </m:sSub>
                    <m:r>
                      <a:rPr lang="it-IT" sz="2000" b="0" i="1" smtClean="0">
                        <a:latin typeface="Cambria Math" panose="02040503050406030204" pitchFamily="18" charset="0"/>
                      </a:rPr>
                      <m:t> − </m:t>
                    </m:r>
                    <m:sSub>
                      <m:sSubPr>
                        <m:ctrlPr>
                          <a:rPr lang="it-IT" sz="2000" b="0" i="1" smtClean="0">
                            <a:latin typeface="Cambria Math" panose="02040503050406030204" pitchFamily="18" charset="0"/>
                          </a:rPr>
                        </m:ctrlPr>
                      </m:sSubPr>
                      <m:e>
                        <m:r>
                          <a:rPr lang="it-IT" sz="2000" b="1" i="0" smtClean="0">
                            <a:latin typeface="Cambria Math" panose="02040503050406030204" pitchFamily="18" charset="0"/>
                          </a:rPr>
                          <m:t>𝐯</m:t>
                        </m:r>
                      </m:e>
                      <m:sub>
                        <m:r>
                          <a:rPr lang="it-IT" sz="2000" b="0" i="1" smtClean="0">
                            <a:latin typeface="Cambria Math" panose="02040503050406030204" pitchFamily="18" charset="0"/>
                          </a:rPr>
                          <m:t>𝑠</m:t>
                        </m:r>
                      </m:sub>
                    </m:sSub>
                    <m:r>
                      <a:rPr lang="it-IT" sz="2000" b="0" i="1" smtClean="0">
                        <a:latin typeface="Cambria Math" panose="02040503050406030204" pitchFamily="18" charset="0"/>
                      </a:rPr>
                      <m:t>)</m:t>
                    </m:r>
                  </m:oMath>
                </a14:m>
                <a:endParaRPr lang="en-GB" sz="2000" dirty="0"/>
              </a:p>
            </p:txBody>
          </p:sp>
        </mc:Choice>
        <mc:Fallback xmlns="">
          <p:sp>
            <p:nvSpPr>
              <p:cNvPr id="2" name="CasellaDiTesto 1"/>
              <p:cNvSpPr txBox="1">
                <a:spLocks noRot="1" noChangeAspect="1" noMove="1" noResize="1" noEditPoints="1" noAdjustHandles="1" noChangeArrowheads="1" noChangeShapeType="1" noTextEdit="1"/>
              </p:cNvSpPr>
              <p:nvPr/>
            </p:nvSpPr>
            <p:spPr>
              <a:xfrm>
                <a:off x="1116012" y="5245909"/>
                <a:ext cx="2452916" cy="615553"/>
              </a:xfrm>
              <a:prstGeom prst="rect">
                <a:avLst/>
              </a:prstGeom>
              <a:blipFill>
                <a:blip r:embed="rId5"/>
                <a:stretch>
                  <a:fillRect l="-2239" r="-995" b="-16832"/>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9" name="CasellaDiTesto 28"/>
              <p:cNvSpPr txBox="1"/>
              <p:nvPr/>
            </p:nvSpPr>
            <p:spPr>
              <a:xfrm>
                <a:off x="4575340" y="5245909"/>
                <a:ext cx="3090525" cy="615553"/>
              </a:xfrm>
              <a:prstGeom prst="rect">
                <a:avLst/>
              </a:prstGeom>
              <a:noFill/>
            </p:spPr>
            <p:txBody>
              <a:bodyPr wrap="none" lIns="0" tIns="0" rIns="0" bIns="0" rtlCol="0">
                <a:spAutoFit/>
              </a:bodyPr>
              <a:lstStyle/>
              <a:p>
                <a:pPr algn="ctr"/>
                <a14:m>
                  <m:oMathPara xmlns:m="http://schemas.openxmlformats.org/officeDocument/2006/math">
                    <m:oMathParaPr>
                      <m:jc m:val="centerGroup"/>
                    </m:oMathParaPr>
                    <m:oMath xmlns:m="http://schemas.openxmlformats.org/officeDocument/2006/math">
                      <m:sSub>
                        <m:sSubPr>
                          <m:ctrlPr>
                            <a:rPr lang="en-GB" sz="2000" i="1" smtClean="0">
                              <a:latin typeface="Cambria Math" panose="02040503050406030204" pitchFamily="18" charset="0"/>
                            </a:rPr>
                          </m:ctrlPr>
                        </m:sSubPr>
                        <m:e>
                          <m:r>
                            <a:rPr lang="it-IT" sz="2000" b="1" i="1" smtClean="0">
                              <a:latin typeface="Cambria Math" panose="02040503050406030204" pitchFamily="18" charset="0"/>
                            </a:rPr>
                            <m:t>𝑭</m:t>
                          </m:r>
                        </m:e>
                        <m:sub>
                          <m:r>
                            <a:rPr lang="it-IT" sz="2000" b="0" i="1" smtClean="0">
                              <a:latin typeface="Cambria Math" panose="02040503050406030204" pitchFamily="18" charset="0"/>
                            </a:rPr>
                            <m:t>𝑀𝐶</m:t>
                          </m:r>
                        </m:sub>
                      </m:sSub>
                      <m:r>
                        <a:rPr lang="it-IT" sz="2000" b="0" i="1" smtClean="0">
                          <a:latin typeface="Cambria Math" panose="02040503050406030204" pitchFamily="18" charset="0"/>
                        </a:rPr>
                        <m:t>= </m:t>
                      </m:r>
                      <m:sSub>
                        <m:sSubPr>
                          <m:ctrlPr>
                            <a:rPr lang="it-IT" sz="2000" b="0" i="1" smtClean="0">
                              <a:latin typeface="Cambria Math" panose="02040503050406030204" pitchFamily="18" charset="0"/>
                            </a:rPr>
                          </m:ctrlPr>
                        </m:sSubPr>
                        <m:e>
                          <m:r>
                            <a:rPr lang="it-IT" sz="2000" b="0" i="1" smtClean="0">
                              <a:latin typeface="Cambria Math" panose="02040503050406030204" pitchFamily="18" charset="0"/>
                            </a:rPr>
                            <m:t>−</m:t>
                          </m:r>
                          <m:r>
                            <a:rPr lang="it-IT" sz="2000" b="0" i="1" smtClean="0">
                              <a:latin typeface="Cambria Math" panose="02040503050406030204" pitchFamily="18" charset="0"/>
                            </a:rPr>
                            <m:t>𝐾</m:t>
                          </m:r>
                        </m:e>
                        <m:sub>
                          <m:r>
                            <a:rPr lang="it-IT" sz="2000" b="0" i="1" smtClean="0">
                              <a:latin typeface="Cambria Math" panose="02040503050406030204" pitchFamily="18" charset="0"/>
                            </a:rPr>
                            <m:t>𝑚</m:t>
                          </m:r>
                        </m:sub>
                      </m:sSub>
                      <m:d>
                        <m:dPr>
                          <m:ctrlPr>
                            <a:rPr lang="it-IT" sz="2000" b="0" i="1" smtClean="0">
                              <a:latin typeface="Cambria Math" panose="02040503050406030204" pitchFamily="18" charset="0"/>
                            </a:rPr>
                          </m:ctrlPr>
                        </m:dPr>
                        <m:e>
                          <m:sSub>
                            <m:sSubPr>
                              <m:ctrlPr>
                                <a:rPr lang="it-IT" sz="2000" b="0" i="1" smtClean="0">
                                  <a:latin typeface="Cambria Math" panose="02040503050406030204" pitchFamily="18" charset="0"/>
                                </a:rPr>
                              </m:ctrlPr>
                            </m:sSubPr>
                            <m:e>
                              <m:r>
                                <a:rPr lang="it-IT" sz="2000" b="1" i="1" smtClean="0">
                                  <a:latin typeface="Cambria Math" panose="02040503050406030204" pitchFamily="18" charset="0"/>
                                </a:rPr>
                                <m:t>𝒑</m:t>
                              </m:r>
                            </m:e>
                            <m:sub>
                              <m:r>
                                <a:rPr lang="it-IT" sz="2000" b="0" i="1" smtClean="0">
                                  <a:latin typeface="Cambria Math" panose="02040503050406030204" pitchFamily="18" charset="0"/>
                                </a:rPr>
                                <m:t>𝑚</m:t>
                              </m:r>
                            </m:sub>
                          </m:sSub>
                          <m:r>
                            <a:rPr lang="it-IT" sz="2000" b="0" i="1" smtClean="0">
                              <a:latin typeface="Cambria Math" panose="02040503050406030204" pitchFamily="18" charset="0"/>
                            </a:rPr>
                            <m:t>−</m:t>
                          </m:r>
                          <m:sSub>
                            <m:sSubPr>
                              <m:ctrlPr>
                                <a:rPr lang="it-IT" sz="2000" b="0" i="1" smtClean="0">
                                  <a:latin typeface="Cambria Math" panose="02040503050406030204" pitchFamily="18" charset="0"/>
                                </a:rPr>
                              </m:ctrlPr>
                            </m:sSubPr>
                            <m:e>
                              <m:r>
                                <a:rPr lang="it-IT" sz="2000" b="1" i="1" smtClean="0">
                                  <a:latin typeface="Cambria Math" panose="02040503050406030204" pitchFamily="18" charset="0"/>
                                </a:rPr>
                                <m:t>𝒑</m:t>
                              </m:r>
                            </m:e>
                            <m:sub>
                              <m:r>
                                <a:rPr lang="it-IT" sz="2000" b="0" i="1" smtClean="0">
                                  <a:latin typeface="Cambria Math" panose="02040503050406030204" pitchFamily="18" charset="0"/>
                                </a:rPr>
                                <m:t>𝑚𝑑</m:t>
                              </m:r>
                            </m:sub>
                          </m:sSub>
                        </m:e>
                      </m:d>
                      <m:r>
                        <a:rPr lang="it-IT" sz="2000" b="0" i="1" smtClean="0">
                          <a:latin typeface="Cambria Math" panose="02040503050406030204" pitchFamily="18" charset="0"/>
                        </a:rPr>
                        <m:t>− </m:t>
                      </m:r>
                    </m:oMath>
                  </m:oMathPara>
                </a14:m>
                <a:endParaRPr lang="it-IT" sz="2000" b="0" i="1" dirty="0" smtClean="0">
                  <a:latin typeface="Cambria Math" panose="02040503050406030204" pitchFamily="18" charset="0"/>
                </a:endParaRPr>
              </a:p>
              <a:p>
                <a:pPr algn="ctr"/>
                <a:r>
                  <a:rPr lang="it-IT" sz="2000" b="0" dirty="0" smtClean="0"/>
                  <a:t>            </a:t>
                </a:r>
                <a14:m>
                  <m:oMath xmlns:m="http://schemas.openxmlformats.org/officeDocument/2006/math">
                    <m:sSub>
                      <m:sSubPr>
                        <m:ctrlPr>
                          <a:rPr lang="it-IT" sz="2000" b="0" i="1" smtClean="0">
                            <a:latin typeface="Cambria Math" panose="02040503050406030204" pitchFamily="18" charset="0"/>
                          </a:rPr>
                        </m:ctrlPr>
                      </m:sSubPr>
                      <m:e>
                        <m:r>
                          <a:rPr lang="it-IT" sz="2000" b="0" i="1" smtClean="0">
                            <a:latin typeface="Cambria Math" panose="02040503050406030204" pitchFamily="18" charset="0"/>
                          </a:rPr>
                          <m:t>𝐵</m:t>
                        </m:r>
                      </m:e>
                      <m:sub>
                        <m:r>
                          <a:rPr lang="it-IT" sz="2000" b="0" i="1" smtClean="0">
                            <a:latin typeface="Cambria Math" panose="02040503050406030204" pitchFamily="18" charset="0"/>
                          </a:rPr>
                          <m:t>𝑚</m:t>
                        </m:r>
                      </m:sub>
                    </m:sSub>
                    <m:r>
                      <a:rPr lang="it-IT" sz="2000" b="0" i="1" smtClean="0">
                        <a:latin typeface="Cambria Math" panose="02040503050406030204" pitchFamily="18" charset="0"/>
                      </a:rPr>
                      <m:t>(</m:t>
                    </m:r>
                    <m:sSub>
                      <m:sSubPr>
                        <m:ctrlPr>
                          <a:rPr lang="it-IT" sz="2000" b="0" i="1" smtClean="0">
                            <a:latin typeface="Cambria Math" panose="02040503050406030204" pitchFamily="18" charset="0"/>
                          </a:rPr>
                        </m:ctrlPr>
                      </m:sSubPr>
                      <m:e>
                        <m:r>
                          <a:rPr lang="it-IT" sz="2000" b="1" i="0" smtClean="0">
                            <a:latin typeface="Cambria Math" panose="02040503050406030204" pitchFamily="18" charset="0"/>
                          </a:rPr>
                          <m:t>𝐯</m:t>
                        </m:r>
                      </m:e>
                      <m:sub>
                        <m:r>
                          <a:rPr lang="it-IT" sz="2000" b="0" i="1" smtClean="0">
                            <a:latin typeface="Cambria Math" panose="02040503050406030204" pitchFamily="18" charset="0"/>
                          </a:rPr>
                          <m:t>𝑚</m:t>
                        </m:r>
                      </m:sub>
                    </m:sSub>
                    <m:r>
                      <a:rPr lang="it-IT" sz="2000" b="0" i="1" smtClean="0">
                        <a:latin typeface="Cambria Math" panose="02040503050406030204" pitchFamily="18" charset="0"/>
                      </a:rPr>
                      <m:t> − </m:t>
                    </m:r>
                    <m:sSub>
                      <m:sSubPr>
                        <m:ctrlPr>
                          <a:rPr lang="it-IT" sz="2000" b="0" i="1" smtClean="0">
                            <a:latin typeface="Cambria Math" panose="02040503050406030204" pitchFamily="18" charset="0"/>
                          </a:rPr>
                        </m:ctrlPr>
                      </m:sSubPr>
                      <m:e>
                        <m:r>
                          <a:rPr lang="it-IT" sz="2000" b="1" i="0" smtClean="0">
                            <a:latin typeface="Cambria Math" panose="02040503050406030204" pitchFamily="18" charset="0"/>
                          </a:rPr>
                          <m:t>𝐯</m:t>
                        </m:r>
                      </m:e>
                      <m:sub>
                        <m:r>
                          <a:rPr lang="it-IT" sz="2000" b="0" i="1" smtClean="0">
                            <a:latin typeface="Cambria Math" panose="02040503050406030204" pitchFamily="18" charset="0"/>
                          </a:rPr>
                          <m:t>𝑚𝑑</m:t>
                        </m:r>
                      </m:sub>
                    </m:sSub>
                    <m:r>
                      <a:rPr lang="it-IT" sz="2000" b="0" i="1" smtClean="0">
                        <a:latin typeface="Cambria Math" panose="02040503050406030204" pitchFamily="18" charset="0"/>
                      </a:rPr>
                      <m:t>)</m:t>
                    </m:r>
                  </m:oMath>
                </a14:m>
                <a:endParaRPr lang="en-GB" sz="2400" dirty="0"/>
              </a:p>
            </p:txBody>
          </p:sp>
        </mc:Choice>
        <mc:Fallback xmlns="">
          <p:sp>
            <p:nvSpPr>
              <p:cNvPr id="29" name="CasellaDiTesto 28"/>
              <p:cNvSpPr txBox="1">
                <a:spLocks noRot="1" noChangeAspect="1" noMove="1" noResize="1" noEditPoints="1" noAdjustHandles="1" noChangeArrowheads="1" noChangeShapeType="1" noTextEdit="1"/>
              </p:cNvSpPr>
              <p:nvPr/>
            </p:nvSpPr>
            <p:spPr>
              <a:xfrm>
                <a:off x="4575340" y="5245909"/>
                <a:ext cx="3090525" cy="615553"/>
              </a:xfrm>
              <a:prstGeom prst="rect">
                <a:avLst/>
              </a:prstGeom>
              <a:blipFill>
                <a:blip r:embed="rId6"/>
                <a:stretch>
                  <a:fillRect l="-2367" b="-16832"/>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0" name="CasellaDiTesto 29"/>
              <p:cNvSpPr txBox="1"/>
              <p:nvPr/>
            </p:nvSpPr>
            <p:spPr>
              <a:xfrm>
                <a:off x="8870677" y="5245909"/>
                <a:ext cx="2053191"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GB" sz="2000" i="1" smtClean="0">
                              <a:latin typeface="Cambria Math" panose="02040503050406030204" pitchFamily="18" charset="0"/>
                            </a:rPr>
                          </m:ctrlPr>
                        </m:sSubPr>
                        <m:e>
                          <m:r>
                            <a:rPr lang="it-IT" sz="2000" b="1" i="1" smtClean="0">
                              <a:latin typeface="Cambria Math" panose="02040503050406030204" pitchFamily="18" charset="0"/>
                            </a:rPr>
                            <m:t>𝑭</m:t>
                          </m:r>
                        </m:e>
                        <m:sub>
                          <m:r>
                            <a:rPr lang="it-IT" sz="2000" b="0" i="1" smtClean="0">
                              <a:latin typeface="Cambria Math" panose="02040503050406030204" pitchFamily="18" charset="0"/>
                            </a:rPr>
                            <m:t>𝑀𝐶</m:t>
                          </m:r>
                        </m:sub>
                      </m:sSub>
                      <m:r>
                        <a:rPr lang="it-IT" sz="2000" b="0" i="1" smtClean="0">
                          <a:latin typeface="Cambria Math" panose="02040503050406030204" pitchFamily="18" charset="0"/>
                        </a:rPr>
                        <m:t>= </m:t>
                      </m:r>
                      <m:sSub>
                        <m:sSubPr>
                          <m:ctrlPr>
                            <a:rPr lang="it-IT" sz="2000" b="0" i="1" smtClean="0">
                              <a:latin typeface="Cambria Math" panose="02040503050406030204" pitchFamily="18" charset="0"/>
                            </a:rPr>
                          </m:ctrlPr>
                        </m:sSubPr>
                        <m:e>
                          <m:r>
                            <a:rPr lang="it-IT" sz="2000" b="0" i="1" smtClean="0">
                              <a:latin typeface="Cambria Math" panose="02040503050406030204" pitchFamily="18" charset="0"/>
                            </a:rPr>
                            <m:t>𝐾</m:t>
                          </m:r>
                        </m:e>
                        <m:sub>
                          <m:r>
                            <a:rPr lang="it-IT" sz="2000" b="0" i="1" smtClean="0">
                              <a:latin typeface="Cambria Math" panose="02040503050406030204" pitchFamily="18" charset="0"/>
                            </a:rPr>
                            <m:t>𝑚</m:t>
                          </m:r>
                        </m:sub>
                      </m:sSub>
                      <m:sSub>
                        <m:sSubPr>
                          <m:ctrlPr>
                            <a:rPr lang="it-IT" sz="2000" b="0" i="1" smtClean="0">
                              <a:latin typeface="Cambria Math" panose="02040503050406030204" pitchFamily="18" charset="0"/>
                            </a:rPr>
                          </m:ctrlPr>
                        </m:sSubPr>
                        <m:e>
                          <m:r>
                            <a:rPr lang="it-IT" sz="2000" b="1" i="1" smtClean="0">
                              <a:latin typeface="Cambria Math" panose="02040503050406030204" pitchFamily="18" charset="0"/>
                            </a:rPr>
                            <m:t>𝑭</m:t>
                          </m:r>
                        </m:e>
                        <m:sub>
                          <m:r>
                            <a:rPr lang="it-IT" sz="2000" b="0" i="1" smtClean="0">
                              <a:latin typeface="Cambria Math" panose="02040503050406030204" pitchFamily="18" charset="0"/>
                            </a:rPr>
                            <m:t>𝑠𝑒𝑛𝑠𝑜𝑟</m:t>
                          </m:r>
                        </m:sub>
                      </m:sSub>
                    </m:oMath>
                  </m:oMathPara>
                </a14:m>
                <a:endParaRPr lang="en-GB" sz="2000" dirty="0"/>
              </a:p>
            </p:txBody>
          </p:sp>
        </mc:Choice>
        <mc:Fallback xmlns="">
          <p:sp>
            <p:nvSpPr>
              <p:cNvPr id="30" name="CasellaDiTesto 29"/>
              <p:cNvSpPr txBox="1">
                <a:spLocks noRot="1" noChangeAspect="1" noMove="1" noResize="1" noEditPoints="1" noAdjustHandles="1" noChangeArrowheads="1" noChangeShapeType="1" noTextEdit="1"/>
              </p:cNvSpPr>
              <p:nvPr/>
            </p:nvSpPr>
            <p:spPr>
              <a:xfrm>
                <a:off x="8870677" y="5245909"/>
                <a:ext cx="2053191" cy="307777"/>
              </a:xfrm>
              <a:prstGeom prst="rect">
                <a:avLst/>
              </a:prstGeom>
              <a:blipFill>
                <a:blip r:embed="rId7"/>
                <a:stretch>
                  <a:fillRect l="-2374" b="-16000"/>
                </a:stretch>
              </a:blipFill>
            </p:spPr>
            <p:txBody>
              <a:bodyPr/>
              <a:lstStyle/>
              <a:p>
                <a:r>
                  <a:rPr lang="en-GB">
                    <a:noFill/>
                  </a:rPr>
                  <a:t> </a:t>
                </a:r>
              </a:p>
            </p:txBody>
          </p:sp>
        </mc:Fallback>
      </mc:AlternateContent>
      <p:sp>
        <p:nvSpPr>
          <p:cNvPr id="31" name="Freccia in giù 30"/>
          <p:cNvSpPr/>
          <p:nvPr/>
        </p:nvSpPr>
        <p:spPr>
          <a:xfrm>
            <a:off x="2153436" y="4725216"/>
            <a:ext cx="381000" cy="279401"/>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 name="Freccia in giù 31"/>
          <p:cNvSpPr/>
          <p:nvPr/>
        </p:nvSpPr>
        <p:spPr>
          <a:xfrm>
            <a:off x="5930104" y="4725216"/>
            <a:ext cx="381000" cy="279401"/>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Freccia in giù 32"/>
          <p:cNvSpPr/>
          <p:nvPr/>
        </p:nvSpPr>
        <p:spPr>
          <a:xfrm>
            <a:off x="9706774" y="4725216"/>
            <a:ext cx="381000" cy="279402"/>
          </a:xfrm>
          <a:prstGeom prst="downArrow">
            <a:avLst>
              <a:gd name="adj1" fmla="val 36667"/>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21529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par>
                          <p:cTn id="11" fill="hold">
                            <p:stCondLst>
                              <p:cond delay="8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up)">
                                      <p:cBhvr>
                                        <p:cTn id="25" dur="200"/>
                                        <p:tgtEl>
                                          <p:spTgt spid="22"/>
                                        </p:tgtEl>
                                      </p:cBhvr>
                                    </p:animEffect>
                                  </p:childTnLst>
                                </p:cTn>
                              </p:par>
                            </p:childTnLst>
                          </p:cTn>
                        </p:par>
                        <p:par>
                          <p:cTn id="26" fill="hold">
                            <p:stCondLst>
                              <p:cond delay="200"/>
                            </p:stCondLst>
                            <p:childTnLst>
                              <p:par>
                                <p:cTn id="27" presetID="10" presetClass="entr" presetSubtype="0"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par>
                          <p:cTn id="30" fill="hold">
                            <p:stCondLst>
                              <p:cond delay="700"/>
                            </p:stCondLst>
                            <p:childTnLst>
                              <p:par>
                                <p:cTn id="31" presetID="22" presetClass="entr" presetSubtype="1"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up)">
                                      <p:cBhvr>
                                        <p:cTn id="33" dur="200"/>
                                        <p:tgtEl>
                                          <p:spTgt spid="31"/>
                                        </p:tgtEl>
                                      </p:cBhvr>
                                    </p:animEffect>
                                  </p:childTnLst>
                                </p:cTn>
                              </p:par>
                            </p:childTnLst>
                          </p:cTn>
                        </p:par>
                        <p:par>
                          <p:cTn id="34" fill="hold">
                            <p:stCondLst>
                              <p:cond delay="900"/>
                            </p:stCondLst>
                            <p:childTnLst>
                              <p:par>
                                <p:cTn id="35" presetID="10" presetClass="entr" presetSubtype="0" fill="hold" grpId="0"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up)">
                                      <p:cBhvr>
                                        <p:cTn id="42" dur="200"/>
                                        <p:tgtEl>
                                          <p:spTgt spid="23"/>
                                        </p:tgtEl>
                                      </p:cBhvr>
                                    </p:animEffect>
                                  </p:childTnLst>
                                </p:cTn>
                              </p:par>
                            </p:childTnLst>
                          </p:cTn>
                        </p:par>
                        <p:par>
                          <p:cTn id="43" fill="hold">
                            <p:stCondLst>
                              <p:cond delay="200"/>
                            </p:stCondLst>
                            <p:childTnLst>
                              <p:par>
                                <p:cTn id="44" presetID="10" presetClass="entr" presetSubtype="0" fill="hold" grpId="0" nodeType="after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500"/>
                                        <p:tgtEl>
                                          <p:spTgt spid="27"/>
                                        </p:tgtEl>
                                      </p:cBhvr>
                                    </p:animEffect>
                                  </p:childTnLst>
                                </p:cTn>
                              </p:par>
                            </p:childTnLst>
                          </p:cTn>
                        </p:par>
                        <p:par>
                          <p:cTn id="47" fill="hold">
                            <p:stCondLst>
                              <p:cond delay="700"/>
                            </p:stCondLst>
                            <p:childTnLst>
                              <p:par>
                                <p:cTn id="48" presetID="22" presetClass="entr" presetSubtype="1"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up)">
                                      <p:cBhvr>
                                        <p:cTn id="50" dur="200"/>
                                        <p:tgtEl>
                                          <p:spTgt spid="32"/>
                                        </p:tgtEl>
                                      </p:cBhvr>
                                    </p:animEffect>
                                  </p:childTnLst>
                                </p:cTn>
                              </p:par>
                            </p:childTnLst>
                          </p:cTn>
                        </p:par>
                        <p:par>
                          <p:cTn id="51" fill="hold">
                            <p:stCondLst>
                              <p:cond delay="900"/>
                            </p:stCondLst>
                            <p:childTnLst>
                              <p:par>
                                <p:cTn id="52" presetID="10" presetClass="entr" presetSubtype="0" fill="hold" grpId="0" nodeType="after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wipe(up)">
                                      <p:cBhvr>
                                        <p:cTn id="59" dur="200"/>
                                        <p:tgtEl>
                                          <p:spTgt spid="24"/>
                                        </p:tgtEl>
                                      </p:cBhvr>
                                    </p:animEffect>
                                  </p:childTnLst>
                                </p:cTn>
                              </p:par>
                            </p:childTnLst>
                          </p:cTn>
                        </p:par>
                        <p:par>
                          <p:cTn id="60" fill="hold">
                            <p:stCondLst>
                              <p:cond delay="200"/>
                            </p:stCondLst>
                            <p:childTnLst>
                              <p:par>
                                <p:cTn id="61" presetID="10" presetClass="entr" presetSubtype="0"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childTnLst>
                          </p:cTn>
                        </p:par>
                        <p:par>
                          <p:cTn id="64" fill="hold">
                            <p:stCondLst>
                              <p:cond delay="700"/>
                            </p:stCondLst>
                            <p:childTnLst>
                              <p:par>
                                <p:cTn id="65" presetID="22" presetClass="entr" presetSubtype="1" fill="hold" grpId="0"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up)">
                                      <p:cBhvr>
                                        <p:cTn id="67" dur="200"/>
                                        <p:tgtEl>
                                          <p:spTgt spid="33"/>
                                        </p:tgtEl>
                                      </p:cBhvr>
                                    </p:animEffect>
                                  </p:childTnLst>
                                </p:cTn>
                              </p:par>
                            </p:childTnLst>
                          </p:cTn>
                        </p:par>
                        <p:par>
                          <p:cTn id="68" fill="hold">
                            <p:stCondLst>
                              <p:cond delay="900"/>
                            </p:stCondLst>
                            <p:childTnLst>
                              <p:par>
                                <p:cTn id="69" presetID="10" presetClass="entr" presetSubtype="0" fill="hold" grpId="0" nodeType="after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fade">
                                      <p:cBhvr>
                                        <p:cTn id="7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6" grpId="0" animBg="1"/>
      <p:bldP spid="20" grpId="0" animBg="1"/>
      <p:bldP spid="21" grpId="0" animBg="1"/>
      <p:bldP spid="22" grpId="0" animBg="1"/>
      <p:bldP spid="23" grpId="0" animBg="1"/>
      <p:bldP spid="24" grpId="0" animBg="1"/>
      <p:bldP spid="25" grpId="0"/>
      <p:bldP spid="27" grpId="0"/>
      <p:bldP spid="28" grpId="0"/>
      <p:bldP spid="2" grpId="0"/>
      <p:bldP spid="29" grpId="0"/>
      <p:bldP spid="30" grpId="0"/>
      <p:bldP spid="31" grpId="0" animBg="1"/>
      <p:bldP spid="32" grpId="0" animBg="1"/>
      <p:bldP spid="3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15</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Teleoperation: filtering velocities</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399"/>
            <a:ext cx="10009187" cy="777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2000" b="0" dirty="0" smtClean="0">
                <a:solidFill>
                  <a:schemeClr val="tx1"/>
                </a:solidFill>
                <a:latin typeface="HelveticaNeueLT Std Lt" panose="020B0403020202020204" pitchFamily="34" charset="0"/>
              </a:rPr>
              <a:t>CHAI3D synchronizes Geomagic’s HL and VREP simulation loop, but velocity measures</a:t>
            </a:r>
            <a:r>
              <a:rPr lang="en-GB" altLang="it-IT" sz="2000" b="0" dirty="0">
                <a:solidFill>
                  <a:schemeClr val="tx1"/>
                </a:solidFill>
                <a:latin typeface="HelveticaNeueLT Std Lt" panose="020B0403020202020204" pitchFamily="34" charset="0"/>
              </a:rPr>
              <a:t> </a:t>
            </a:r>
            <a:r>
              <a:rPr lang="en-GB" altLang="it-IT" sz="2000" b="0" dirty="0" smtClean="0">
                <a:solidFill>
                  <a:schemeClr val="tx1"/>
                </a:solidFill>
                <a:latin typeface="HelveticaNeueLT Std Lt" panose="020B0403020202020204" pitchFamily="34" charset="0"/>
              </a:rPr>
              <a:t>remain noisy: filtering is needed in order to generate smooth force feedbacks.</a:t>
            </a:r>
            <a:endParaRPr kumimoji="0" lang="en-GB" altLang="it-IT" sz="2000" b="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19" name="Rectangle 2"/>
              <p:cNvSpPr txBox="1">
                <a:spLocks noChangeArrowheads="1"/>
              </p:cNvSpPr>
              <p:nvPr/>
            </p:nvSpPr>
            <p:spPr bwMode="auto">
              <a:xfrm>
                <a:off x="1116012" y="1770484"/>
                <a:ext cx="10009187" cy="73385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algn="just" fontAlgn="auto">
                  <a:spcBef>
                    <a:spcPts val="0"/>
                  </a:spcBef>
                  <a:spcAft>
                    <a:spcPts val="0"/>
                  </a:spcAft>
                </a:pPr>
                <a:r>
                  <a:rPr lang="en-GB" altLang="it-IT" sz="1800" b="0" dirty="0" smtClean="0">
                    <a:solidFill>
                      <a:schemeClr val="tx1"/>
                    </a:solidFill>
                    <a:latin typeface="HelveticaNeueLT Std Lt" panose="020B0403020202020204" pitchFamily="34" charset="0"/>
                  </a:rPr>
                  <a:t>A </a:t>
                </a:r>
                <a:r>
                  <a:rPr lang="en-GB" altLang="it-IT" sz="1800" dirty="0" smtClean="0">
                    <a:solidFill>
                      <a:schemeClr val="tx1"/>
                    </a:solidFill>
                    <a:latin typeface="HelveticaNeueLT Std Lt" panose="020B0403020202020204" pitchFamily="34" charset="0"/>
                  </a:rPr>
                  <a:t>low pass filter</a:t>
                </a:r>
                <a:r>
                  <a:rPr lang="en-GB" altLang="it-IT" sz="1800" b="0" dirty="0" smtClean="0">
                    <a:solidFill>
                      <a:schemeClr val="tx1"/>
                    </a:solidFill>
                    <a:latin typeface="HelveticaNeueLT Std Lt" panose="020B0403020202020204" pitchFamily="34" charset="0"/>
                  </a:rPr>
                  <a:t> has been developed and used to filter the velocity measures used in the calculation of </a:t>
                </a:r>
                <a14:m>
                  <m:oMath xmlns:m="http://schemas.openxmlformats.org/officeDocument/2006/math">
                    <m:sSub>
                      <m:sSubPr>
                        <m:ctrlPr>
                          <a:rPr lang="en-GB" sz="1800" b="0" i="1">
                            <a:solidFill>
                              <a:prstClr val="black"/>
                            </a:solidFill>
                            <a:latin typeface="Cambria Math" panose="02040503050406030204" pitchFamily="18" charset="0"/>
                          </a:rPr>
                        </m:ctrlPr>
                      </m:sSubPr>
                      <m:e>
                        <m:r>
                          <a:rPr lang="it-IT" sz="1800" i="1">
                            <a:solidFill>
                              <a:prstClr val="black"/>
                            </a:solidFill>
                            <a:latin typeface="Cambria Math" panose="02040503050406030204" pitchFamily="18" charset="0"/>
                          </a:rPr>
                          <m:t>𝑭</m:t>
                        </m:r>
                      </m:e>
                      <m:sub>
                        <m:r>
                          <a:rPr lang="it-IT" sz="1800" b="0" i="1">
                            <a:solidFill>
                              <a:prstClr val="black"/>
                            </a:solidFill>
                            <a:latin typeface="Cambria Math" panose="02040503050406030204" pitchFamily="18" charset="0"/>
                          </a:rPr>
                          <m:t>𝑀𝐶</m:t>
                        </m:r>
                      </m:sub>
                    </m:sSub>
                  </m:oMath>
                </a14:m>
                <a:r>
                  <a:rPr lang="en-GB" sz="1800" b="0" dirty="0" smtClean="0">
                    <a:solidFill>
                      <a:prstClr val="black"/>
                    </a:solidFill>
                    <a:latin typeface="Calibri" panose="020F0502020204030204"/>
                    <a:ea typeface="+mn-ea"/>
                    <a:cs typeface="+mn-cs"/>
                  </a:rPr>
                  <a:t>.</a:t>
                </a:r>
                <a:endParaRPr lang="en-GB" sz="1800" b="0" dirty="0">
                  <a:solidFill>
                    <a:prstClr val="black"/>
                  </a:solidFill>
                  <a:latin typeface="Calibri" panose="020F0502020204030204"/>
                  <a:ea typeface="+mn-ea"/>
                  <a:cs typeface="+mn-cs"/>
                </a:endParaRPr>
              </a:p>
            </p:txBody>
          </p:sp>
        </mc:Choice>
        <mc:Fallback xmlns="">
          <p:sp>
            <p:nvSpPr>
              <p:cNvPr id="19" name="Rectangle 2"/>
              <p:cNvSpPr txBox="1">
                <a:spLocks noRot="1" noChangeAspect="1" noMove="1" noResize="1" noEditPoints="1" noAdjustHandles="1" noChangeArrowheads="1" noChangeShapeType="1" noTextEdit="1"/>
              </p:cNvSpPr>
              <p:nvPr/>
            </p:nvSpPr>
            <p:spPr bwMode="auto">
              <a:xfrm>
                <a:off x="1116012" y="1770484"/>
                <a:ext cx="10009187" cy="733855"/>
              </a:xfrm>
              <a:prstGeom prst="rect">
                <a:avLst/>
              </a:prstGeom>
              <a:blipFill>
                <a:blip r:embed="rId5"/>
                <a:stretch>
                  <a:fillRect l="-487" t="-4132" r="-548"/>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GB">
                    <a:noFill/>
                  </a:rPr>
                  <a:t> </a:t>
                </a:r>
              </a:p>
            </p:txBody>
          </p:sp>
        </mc:Fallback>
      </mc:AlternateContent>
      <p:sp>
        <p:nvSpPr>
          <p:cNvPr id="30" name="Rettangolo arrotondato 29"/>
          <p:cNvSpPr/>
          <p:nvPr/>
        </p:nvSpPr>
        <p:spPr>
          <a:xfrm>
            <a:off x="7487467" y="3114528"/>
            <a:ext cx="2455849" cy="969818"/>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cap="small" dirty="0" smtClean="0">
                <a:latin typeface="HelveticaNeueLT Std Lt" panose="020B0403020202020204" pitchFamily="34" charset="0"/>
              </a:rPr>
              <a:t>Actual Low-Pass Filter</a:t>
            </a:r>
            <a:endParaRPr lang="en-GB" sz="2000" b="1" cap="small" dirty="0">
              <a:latin typeface="HelveticaNeueLT Std Lt" panose="020B0403020202020204" pitchFamily="34" charset="0"/>
            </a:endParaRPr>
          </a:p>
        </p:txBody>
      </p:sp>
      <p:sp>
        <p:nvSpPr>
          <p:cNvPr id="33" name="Rettangolo arrotondato 32"/>
          <p:cNvSpPr/>
          <p:nvPr/>
        </p:nvSpPr>
        <p:spPr>
          <a:xfrm>
            <a:off x="2301880" y="3109167"/>
            <a:ext cx="2455849" cy="969818"/>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cap="small" dirty="0" smtClean="0">
                <a:latin typeface="HelveticaNeueLT Std Lt" panose="020B0403020202020204" pitchFamily="34" charset="0"/>
              </a:rPr>
              <a:t>Weighted Average of velocity buffer</a:t>
            </a:r>
            <a:endParaRPr lang="en-GB" sz="2000" b="1" cap="small" dirty="0">
              <a:latin typeface="HelveticaNeueLT Std Lt" panose="020B0403020202020204" pitchFamily="34" charset="0"/>
            </a:endParaRPr>
          </a:p>
        </p:txBody>
      </p:sp>
      <p:sp>
        <p:nvSpPr>
          <p:cNvPr id="18" name="Freccia a destra 17"/>
          <p:cNvSpPr/>
          <p:nvPr/>
        </p:nvSpPr>
        <p:spPr>
          <a:xfrm>
            <a:off x="4997573" y="3365476"/>
            <a:ext cx="2250050" cy="457200"/>
          </a:xfrm>
          <a:prstGeom prst="rightArrow">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ttangolo arrotondato 35"/>
          <p:cNvSpPr/>
          <p:nvPr/>
        </p:nvSpPr>
        <p:spPr>
          <a:xfrm>
            <a:off x="7291756" y="2832100"/>
            <a:ext cx="2913010" cy="1536700"/>
          </a:xfrm>
          <a:prstGeom prst="roundRect">
            <a:avLst/>
          </a:prstGeom>
          <a:no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Freccia in giù 36"/>
          <p:cNvSpPr/>
          <p:nvPr/>
        </p:nvSpPr>
        <p:spPr>
          <a:xfrm>
            <a:off x="8557761" y="4470376"/>
            <a:ext cx="381000" cy="540940"/>
          </a:xfrm>
          <a:prstGeom prst="downArrow">
            <a:avLst>
              <a:gd name="adj1" fmla="val 23334"/>
              <a:gd name="adj2" fmla="val 50000"/>
            </a:avLst>
          </a:prstGeom>
          <a:pattFill prst="pct60">
            <a:fgClr>
              <a:srgbClr val="822434"/>
            </a:fgClr>
            <a:bgClr>
              <a:schemeClr val="bg1"/>
            </a:bgClr>
          </a:pattFill>
          <a:ln>
            <a:solidFill>
              <a:srgbClr val="82243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8" name="Immagine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1157" y="5159250"/>
            <a:ext cx="5694208" cy="389463"/>
          </a:xfrm>
          <a:prstGeom prst="rect">
            <a:avLst/>
          </a:prstGeom>
        </p:spPr>
      </p:pic>
    </p:spTree>
    <p:extLst>
      <p:ext uri="{BB962C8B-B14F-4D97-AF65-F5344CB8AC3E}">
        <p14:creationId xmlns:p14="http://schemas.microsoft.com/office/powerpoint/2010/main" val="24241305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30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par>
                                <p:cTn id="20" presetID="22" presetClass="entr" presetSubtype="8" fill="hold" grpId="0" nodeType="withEffect">
                                  <p:stCondLst>
                                    <p:cond delay="600"/>
                                  </p:stCondLst>
                                  <p:childTnLst>
                                    <p:set>
                                      <p:cBhvr>
                                        <p:cTn id="21" dur="1" fill="hold">
                                          <p:stCondLst>
                                            <p:cond delay="0"/>
                                          </p:stCondLst>
                                        </p:cTn>
                                        <p:tgtEl>
                                          <p:spTgt spid="18"/>
                                        </p:tgtEl>
                                        <p:attrNameLst>
                                          <p:attrName>style.visibility</p:attrName>
                                        </p:attrNameLst>
                                      </p:cBhvr>
                                      <p:to>
                                        <p:strVal val="visible"/>
                                      </p:to>
                                    </p:set>
                                    <p:animEffect transition="in" filter="wipe(left)">
                                      <p:cBhvr>
                                        <p:cTn id="22" dur="200"/>
                                        <p:tgtEl>
                                          <p:spTgt spid="18"/>
                                        </p:tgtEl>
                                      </p:cBhvr>
                                    </p:animEffect>
                                  </p:childTnLst>
                                </p:cTn>
                              </p:par>
                            </p:childTnLst>
                          </p:cTn>
                        </p:par>
                        <p:par>
                          <p:cTn id="23" fill="hold">
                            <p:stCondLst>
                              <p:cond delay="800"/>
                            </p:stCondLst>
                            <p:childTnLst>
                              <p:par>
                                <p:cTn id="24" presetID="10" presetClass="entr" presetSubtype="0" fill="hold" grpId="0" nodeType="after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37"/>
                                        </p:tgtEl>
                                        <p:attrNameLst>
                                          <p:attrName>style.visibility</p:attrName>
                                        </p:attrNameLst>
                                      </p:cBhvr>
                                      <p:to>
                                        <p:strVal val="visible"/>
                                      </p:to>
                                    </p:set>
                                    <p:animEffect transition="in" filter="fade">
                                      <p:cBhvr>
                                        <p:cTn id="34" dur="500"/>
                                        <p:tgtEl>
                                          <p:spTgt spid="37"/>
                                        </p:tgtEl>
                                      </p:cBhvr>
                                    </p:animEffect>
                                  </p:childTnLst>
                                </p:cTn>
                              </p:par>
                              <p:par>
                                <p:cTn id="35" presetID="10" presetClass="entr" presetSubtype="0" fill="hold" nodeType="withEffect">
                                  <p:stCondLst>
                                    <p:cond delay="20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9" grpId="0"/>
      <p:bldP spid="30" grpId="0" animBg="1"/>
      <p:bldP spid="33" grpId="0" animBg="1"/>
      <p:bldP spid="18" grpId="0" animBg="1"/>
      <p:bldP spid="36" grpId="0" animBg="1"/>
      <p:bldP spid="3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16</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Synthetic tissue (1)</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399"/>
            <a:ext cx="10009187" cy="777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2000" b="0" dirty="0" smtClean="0">
                <a:solidFill>
                  <a:schemeClr val="tx1"/>
                </a:solidFill>
                <a:latin typeface="HelveticaNeueLT Std Lt" panose="020B0403020202020204" pitchFamily="34" charset="0"/>
              </a:rPr>
              <a:t>In order to perform the </a:t>
            </a:r>
            <a:r>
              <a:rPr lang="en-GB" altLang="it-IT" sz="2000" b="0" i="1" dirty="0" smtClean="0">
                <a:solidFill>
                  <a:schemeClr val="tx1"/>
                </a:solidFill>
                <a:latin typeface="HelveticaNeueLT Std Lt" panose="020B0403020202020204" pitchFamily="34" charset="0"/>
              </a:rPr>
              <a:t>needle penetration</a:t>
            </a:r>
            <a:r>
              <a:rPr lang="en-GB" altLang="it-IT" sz="2000" b="0" dirty="0" smtClean="0">
                <a:solidFill>
                  <a:schemeClr val="tx1"/>
                </a:solidFill>
                <a:latin typeface="HelveticaNeueLT Std Lt" panose="020B0403020202020204" pitchFamily="34" charset="0"/>
              </a:rPr>
              <a:t> it has been designed in VREP a model of a generic stratified biological tissue.</a:t>
            </a:r>
            <a:endParaRPr kumimoji="0" lang="en-GB" altLang="it-IT" sz="2000" b="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sp>
        <p:nvSpPr>
          <p:cNvPr id="20" name="Rectangle 2"/>
          <p:cNvSpPr txBox="1">
            <a:spLocks noChangeArrowheads="1"/>
          </p:cNvSpPr>
          <p:nvPr/>
        </p:nvSpPr>
        <p:spPr bwMode="auto">
          <a:xfrm>
            <a:off x="4520489" y="1861946"/>
            <a:ext cx="3200231" cy="6521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GB" altLang="it-IT" sz="1800" i="0" u="none" strike="noStrike" kern="1200" cap="small" spc="0" normalizeH="0" dirty="0" smtClean="0">
                <a:ln>
                  <a:noFill/>
                </a:ln>
                <a:solidFill>
                  <a:schemeClr val="tx1"/>
                </a:solidFill>
                <a:effectLst/>
                <a:uLnTx/>
                <a:uFillTx/>
                <a:latin typeface="HelveticaNeueLT Std Lt" panose="020B0403020202020204" pitchFamily="34" charset="0"/>
              </a:rPr>
              <a:t>4 Layers stacked to compose th</a:t>
            </a:r>
            <a:r>
              <a:rPr lang="en-GB" altLang="it-IT" sz="1800" cap="small" dirty="0" smtClean="0">
                <a:solidFill>
                  <a:schemeClr val="tx1"/>
                </a:solidFill>
                <a:latin typeface="HelveticaNeueLT Std Lt" panose="020B0403020202020204" pitchFamily="34" charset="0"/>
              </a:rPr>
              <a:t>e Tissue</a:t>
            </a:r>
            <a:r>
              <a:rPr kumimoji="0" lang="en-GB" altLang="it-IT" sz="1800" i="0" u="none" strike="noStrike" kern="1200" cap="small" spc="0" normalizeH="0" dirty="0" smtClean="0">
                <a:ln>
                  <a:noFill/>
                </a:ln>
                <a:solidFill>
                  <a:schemeClr val="tx1"/>
                </a:solidFill>
                <a:effectLst/>
                <a:uLnTx/>
                <a:uFillTx/>
                <a:latin typeface="HelveticaNeueLT Std Lt" panose="020B0403020202020204" pitchFamily="34" charset="0"/>
              </a:rPr>
              <a:t>:</a:t>
            </a:r>
            <a:endParaRPr kumimoji="0" lang="en-GB" altLang="it-IT" sz="1800" i="1" u="none" strike="noStrike" kern="1200" cap="small" spc="0" normalizeH="0" dirty="0" smtClean="0">
              <a:ln>
                <a:noFill/>
              </a:ln>
              <a:solidFill>
                <a:schemeClr val="tx1"/>
              </a:solidFill>
              <a:effectLst/>
              <a:uLnTx/>
              <a:uFillTx/>
              <a:latin typeface="HelveticaNeueLT Std Lt" panose="020B0403020202020204" pitchFamily="34" charset="0"/>
            </a:endParaRPr>
          </a:p>
        </p:txBody>
      </p:sp>
      <p:sp>
        <p:nvSpPr>
          <p:cNvPr id="21" name="Rettangolo arrotondato 20"/>
          <p:cNvSpPr/>
          <p:nvPr/>
        </p:nvSpPr>
        <p:spPr>
          <a:xfrm>
            <a:off x="1412144" y="277325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Skin</a:t>
            </a:r>
            <a:endParaRPr lang="en-GB" b="1" cap="small" dirty="0">
              <a:latin typeface="HelveticaNeueLT Std Lt" panose="020B0403020202020204" pitchFamily="34" charset="0"/>
            </a:endParaRPr>
          </a:p>
        </p:txBody>
      </p:sp>
      <p:sp>
        <p:nvSpPr>
          <p:cNvPr id="22" name="Rettangolo arrotondato 21"/>
          <p:cNvSpPr/>
          <p:nvPr/>
        </p:nvSpPr>
        <p:spPr>
          <a:xfrm>
            <a:off x="4047295" y="277325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Fat</a:t>
            </a:r>
            <a:endParaRPr lang="en-GB" b="1" cap="small" dirty="0">
              <a:latin typeface="HelveticaNeueLT Std Lt" panose="020B0403020202020204" pitchFamily="34" charset="0"/>
            </a:endParaRPr>
          </a:p>
        </p:txBody>
      </p:sp>
      <p:sp>
        <p:nvSpPr>
          <p:cNvPr id="23" name="Rettangolo arrotondato 22"/>
          <p:cNvSpPr/>
          <p:nvPr/>
        </p:nvSpPr>
        <p:spPr>
          <a:xfrm>
            <a:off x="6682446" y="277325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Muscle</a:t>
            </a:r>
            <a:endParaRPr lang="en-GB" b="1" cap="small" dirty="0">
              <a:latin typeface="HelveticaNeueLT Std Lt" panose="020B0403020202020204" pitchFamily="34" charset="0"/>
            </a:endParaRPr>
          </a:p>
        </p:txBody>
      </p:sp>
      <p:sp>
        <p:nvSpPr>
          <p:cNvPr id="24" name="Rettangolo arrotondato 23"/>
          <p:cNvSpPr/>
          <p:nvPr/>
        </p:nvSpPr>
        <p:spPr>
          <a:xfrm>
            <a:off x="9317597" y="277325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Bone</a:t>
            </a:r>
            <a:endParaRPr lang="en-GB" b="1" cap="small" dirty="0">
              <a:latin typeface="HelveticaNeueLT Std Lt" panose="020B0403020202020204" pitchFamily="34" charset="0"/>
            </a:endParaRPr>
          </a:p>
        </p:txBody>
      </p:sp>
      <p:cxnSp>
        <p:nvCxnSpPr>
          <p:cNvPr id="3" name="Connettore 2 2"/>
          <p:cNvCxnSpPr>
            <a:stCxn id="21" idx="3"/>
            <a:endCxn id="22" idx="1"/>
          </p:cNvCxnSpPr>
          <p:nvPr/>
        </p:nvCxnSpPr>
        <p:spPr>
          <a:xfrm>
            <a:off x="3089521" y="2968944"/>
            <a:ext cx="957774" cy="0"/>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cxnSp>
        <p:nvCxnSpPr>
          <p:cNvPr id="11" name="Connettore 2 10"/>
          <p:cNvCxnSpPr>
            <a:stCxn id="22" idx="3"/>
            <a:endCxn id="23" idx="1"/>
          </p:cNvCxnSpPr>
          <p:nvPr/>
        </p:nvCxnSpPr>
        <p:spPr>
          <a:xfrm>
            <a:off x="5724672" y="2968944"/>
            <a:ext cx="957774" cy="0"/>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cxnSp>
        <p:nvCxnSpPr>
          <p:cNvPr id="26" name="Connettore 2 25"/>
          <p:cNvCxnSpPr/>
          <p:nvPr/>
        </p:nvCxnSpPr>
        <p:spPr>
          <a:xfrm>
            <a:off x="8359823" y="2968943"/>
            <a:ext cx="957774" cy="0"/>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sp>
        <p:nvSpPr>
          <p:cNvPr id="27" name="Rectangle 2"/>
          <p:cNvSpPr txBox="1">
            <a:spLocks noChangeArrowheads="1"/>
          </p:cNvSpPr>
          <p:nvPr/>
        </p:nvSpPr>
        <p:spPr bwMode="auto">
          <a:xfrm>
            <a:off x="1116011" y="3667970"/>
            <a:ext cx="4442752" cy="19402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spcAft>
                <a:spcPts val="600"/>
              </a:spcAft>
              <a:buClr>
                <a:srgbClr val="006778"/>
              </a:buClr>
              <a:defRPr/>
            </a:pPr>
            <a:r>
              <a:rPr lang="en-GB" altLang="it-IT" sz="1800" b="0" dirty="0" smtClean="0">
                <a:solidFill>
                  <a:prstClr val="black"/>
                </a:solidFill>
                <a:latin typeface="HelveticaNeueLT Std Lt" panose="020B0403020202020204" pitchFamily="34" charset="0"/>
              </a:rPr>
              <a:t>Analytical model used to design the tissue response to penetration. </a:t>
            </a:r>
            <a:r>
              <a:rPr lang="en-GB" altLang="it-IT" sz="1800" dirty="0" smtClean="0">
                <a:solidFill>
                  <a:prstClr val="black"/>
                </a:solidFill>
                <a:latin typeface="HelveticaNeueLT Std Lt" panose="020B0403020202020204" pitchFamily="34" charset="0"/>
              </a:rPr>
              <a:t>Viscoelastic force</a:t>
            </a:r>
            <a:r>
              <a:rPr lang="en-GB" altLang="it-IT" sz="1800" b="0" dirty="0" smtClean="0">
                <a:solidFill>
                  <a:prstClr val="black"/>
                </a:solidFill>
                <a:latin typeface="HelveticaNeueLT Std Lt" panose="020B0403020202020204" pitchFamily="34" charset="0"/>
              </a:rPr>
              <a:t> generated during insertion; force generated by:</a:t>
            </a:r>
          </a:p>
          <a:p>
            <a:pPr marL="285750" lvl="0" indent="-285750" algn="just">
              <a:spcAft>
                <a:spcPts val="600"/>
              </a:spcAft>
              <a:buClr>
                <a:srgbClr val="006778"/>
              </a:buClr>
              <a:buFont typeface="Arial" panose="020B0604020202020204" pitchFamily="34" charset="0"/>
              <a:buChar char="•"/>
              <a:defRPr/>
            </a:pPr>
            <a:r>
              <a:rPr lang="en-GB" altLang="it-IT" sz="1800" b="0" dirty="0" smtClean="0">
                <a:solidFill>
                  <a:prstClr val="black"/>
                </a:solidFill>
                <a:latin typeface="HelveticaNeueLT Std Lt" panose="020B0403020202020204" pitchFamily="34" charset="0"/>
              </a:rPr>
              <a:t>Springs</a:t>
            </a:r>
          </a:p>
          <a:p>
            <a:pPr marL="285750" lvl="0" indent="-285750" algn="just">
              <a:spcAft>
                <a:spcPts val="600"/>
              </a:spcAft>
              <a:buClr>
                <a:srgbClr val="006778"/>
              </a:buClr>
              <a:buFont typeface="Arial" panose="020B0604020202020204" pitchFamily="34" charset="0"/>
              <a:buChar char="•"/>
              <a:defRPr/>
            </a:pPr>
            <a:r>
              <a:rPr lang="en-GB" altLang="it-IT" sz="1800" b="0" dirty="0" smtClean="0">
                <a:solidFill>
                  <a:prstClr val="black"/>
                </a:solidFill>
                <a:latin typeface="HelveticaNeueLT Std Lt" panose="020B0403020202020204" pitchFamily="34" charset="0"/>
              </a:rPr>
              <a:t>Dampers</a:t>
            </a:r>
          </a:p>
        </p:txBody>
      </p:sp>
      <p:sp>
        <p:nvSpPr>
          <p:cNvPr id="28" name="Freccia in giù 18"/>
          <p:cNvSpPr/>
          <p:nvPr/>
        </p:nvSpPr>
        <p:spPr>
          <a:xfrm rot="16200000">
            <a:off x="5923302" y="4242316"/>
            <a:ext cx="394603" cy="791549"/>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Rectangle 2"/>
          <p:cNvSpPr txBox="1">
            <a:spLocks noChangeArrowheads="1"/>
          </p:cNvSpPr>
          <p:nvPr/>
        </p:nvSpPr>
        <p:spPr bwMode="auto">
          <a:xfrm>
            <a:off x="6682446" y="3667969"/>
            <a:ext cx="4442753" cy="19402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lvl="0" indent="-285750" algn="just">
              <a:spcAft>
                <a:spcPts val="600"/>
              </a:spcAft>
              <a:buClr>
                <a:srgbClr val="006778"/>
              </a:buClr>
              <a:buFont typeface="Arial" panose="020B0604020202020204" pitchFamily="34" charset="0"/>
              <a:buChar char="•"/>
              <a:defRPr/>
            </a:pPr>
            <a:r>
              <a:rPr lang="en-GB" altLang="it-IT" sz="1800" b="0" dirty="0" smtClean="0">
                <a:solidFill>
                  <a:prstClr val="black"/>
                </a:solidFill>
                <a:latin typeface="HelveticaNeueLT Std Lt" panose="020B0403020202020204" pitchFamily="34" charset="0"/>
              </a:rPr>
              <a:t>Initially the layer </a:t>
            </a:r>
            <a:r>
              <a:rPr lang="en-GB" altLang="it-IT" sz="1800" dirty="0" smtClean="0">
                <a:solidFill>
                  <a:prstClr val="black"/>
                </a:solidFill>
                <a:latin typeface="HelveticaNeueLT Std Lt" panose="020B0403020202020204" pitchFamily="34" charset="0"/>
              </a:rPr>
              <a:t>deforms</a:t>
            </a:r>
            <a:r>
              <a:rPr lang="en-GB" altLang="it-IT" sz="1800" b="0" dirty="0" smtClean="0">
                <a:solidFill>
                  <a:prstClr val="black"/>
                </a:solidFill>
                <a:latin typeface="HelveticaNeueLT Std Lt" panose="020B0403020202020204" pitchFamily="34" charset="0"/>
              </a:rPr>
              <a:t> itself, due to its elasticity: the force exerted on the needle is described by a </a:t>
            </a:r>
            <a:r>
              <a:rPr lang="en-GB" altLang="it-IT" sz="1800" dirty="0" smtClean="0">
                <a:solidFill>
                  <a:prstClr val="black"/>
                </a:solidFill>
                <a:latin typeface="HelveticaNeueLT Std Lt" panose="020B0403020202020204" pitchFamily="34" charset="0"/>
              </a:rPr>
              <a:t>spring model</a:t>
            </a:r>
            <a:r>
              <a:rPr lang="en-GB" altLang="it-IT" sz="1800" b="0" dirty="0" smtClean="0">
                <a:solidFill>
                  <a:prstClr val="black"/>
                </a:solidFill>
                <a:latin typeface="HelveticaNeueLT Std Lt" panose="020B0403020202020204" pitchFamily="34" charset="0"/>
              </a:rPr>
              <a:t>.</a:t>
            </a:r>
          </a:p>
          <a:p>
            <a:pPr marL="285750" lvl="0" indent="-285750" algn="just">
              <a:spcAft>
                <a:spcPts val="600"/>
              </a:spcAft>
              <a:buClr>
                <a:srgbClr val="006778"/>
              </a:buClr>
              <a:buFont typeface="Arial" panose="020B0604020202020204" pitchFamily="34" charset="0"/>
              <a:buChar char="•"/>
              <a:defRPr/>
            </a:pPr>
            <a:r>
              <a:rPr lang="en-GB" altLang="it-IT" sz="1800" b="0" dirty="0" smtClean="0">
                <a:solidFill>
                  <a:prstClr val="black"/>
                </a:solidFill>
                <a:latin typeface="HelveticaNeueLT Std Lt" panose="020B0403020202020204" pitchFamily="34" charset="0"/>
              </a:rPr>
              <a:t>Reached the maximum deformation, perforation happens: from now on, the force is only due to </a:t>
            </a:r>
            <a:r>
              <a:rPr lang="en-GB" altLang="it-IT" sz="1800" dirty="0" smtClean="0">
                <a:solidFill>
                  <a:prstClr val="black"/>
                </a:solidFill>
                <a:latin typeface="HelveticaNeueLT Std Lt" panose="020B0403020202020204" pitchFamily="34" charset="0"/>
              </a:rPr>
              <a:t>viscous friction</a:t>
            </a:r>
            <a:r>
              <a:rPr lang="en-GB" altLang="it-IT" sz="1800" b="0" dirty="0" smtClean="0">
                <a:solidFill>
                  <a:prstClr val="black"/>
                </a:solidFill>
                <a:latin typeface="HelveticaNeueLT Std Lt" panose="020B0403020202020204" pitchFamily="34" charset="0"/>
              </a:rPr>
              <a:t>.</a:t>
            </a:r>
          </a:p>
        </p:txBody>
      </p:sp>
    </p:spTree>
    <p:extLst>
      <p:ext uri="{BB962C8B-B14F-4D97-AF65-F5344CB8AC3E}">
        <p14:creationId xmlns:p14="http://schemas.microsoft.com/office/powerpoint/2010/main" val="33722279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20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2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nodeType="withEffect">
                                  <p:stCondLst>
                                    <p:cond delay="60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nodeType="withEffect">
                                  <p:stCondLst>
                                    <p:cond delay="6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nodeType="withEffect">
                                  <p:stCondLst>
                                    <p:cond delay="60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fade">
                                      <p:cBhvr>
                                        <p:cTn id="41" dur="500"/>
                                        <p:tgtEl>
                                          <p:spTgt spid="27"/>
                                        </p:tgtEl>
                                      </p:cBhvr>
                                    </p:animEffect>
                                  </p:childTnLst>
                                </p:cTn>
                              </p:par>
                              <p:par>
                                <p:cTn id="42" presetID="22" presetClass="entr" presetSubtype="8" fill="hold" grpId="0" nodeType="withEffect">
                                  <p:stCondLst>
                                    <p:cond delay="300"/>
                                  </p:stCondLst>
                                  <p:childTnLst>
                                    <p:set>
                                      <p:cBhvr>
                                        <p:cTn id="43" dur="1" fill="hold">
                                          <p:stCondLst>
                                            <p:cond delay="0"/>
                                          </p:stCondLst>
                                        </p:cTn>
                                        <p:tgtEl>
                                          <p:spTgt spid="28"/>
                                        </p:tgtEl>
                                        <p:attrNameLst>
                                          <p:attrName>style.visibility</p:attrName>
                                        </p:attrNameLst>
                                      </p:cBhvr>
                                      <p:to>
                                        <p:strVal val="visible"/>
                                      </p:to>
                                    </p:set>
                                    <p:animEffect transition="in" filter="wipe(left)">
                                      <p:cBhvr>
                                        <p:cTn id="44" dur="200"/>
                                        <p:tgtEl>
                                          <p:spTgt spid="28"/>
                                        </p:tgtEl>
                                      </p:cBhvr>
                                    </p:animEffect>
                                  </p:childTnLst>
                                </p:cTn>
                              </p:par>
                            </p:childTnLst>
                          </p:cTn>
                        </p:par>
                        <p:par>
                          <p:cTn id="45" fill="hold">
                            <p:stCondLst>
                              <p:cond delay="500"/>
                            </p:stCondLst>
                            <p:childTnLst>
                              <p:par>
                                <p:cTn id="46" presetID="10"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0" grpId="0"/>
      <p:bldP spid="21" grpId="0" animBg="1"/>
      <p:bldP spid="22" grpId="0" animBg="1"/>
      <p:bldP spid="23" grpId="0" animBg="1"/>
      <p:bldP spid="24" grpId="0" animBg="1"/>
      <p:bldP spid="27" grpId="0"/>
      <p:bldP spid="28" grpId="0" animBg="1"/>
      <p:bldP spid="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17</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Synthetic tissue (2)</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399"/>
            <a:ext cx="10009187" cy="777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GB" altLang="it-IT" sz="2000" b="0" dirty="0" smtClean="0">
                <a:solidFill>
                  <a:schemeClr val="tx1"/>
                </a:solidFill>
                <a:latin typeface="HelveticaNeueLT Std Lt" panose="020B0403020202020204" pitchFamily="34" charset="0"/>
              </a:rPr>
              <a:t>Each layer has different physical parameters to generate a more realistic effect during the execution of the task.</a:t>
            </a:r>
            <a:endParaRPr kumimoji="0" lang="en-GB" altLang="it-IT" sz="2000" b="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sp>
        <p:nvSpPr>
          <p:cNvPr id="21" name="Rettangolo arrotondato 20"/>
          <p:cNvSpPr/>
          <p:nvPr/>
        </p:nvSpPr>
        <p:spPr>
          <a:xfrm>
            <a:off x="954944" y="1976529"/>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Skin</a:t>
            </a:r>
            <a:endParaRPr lang="en-GB" b="1" cap="small" dirty="0">
              <a:latin typeface="HelveticaNeueLT Std Lt" panose="020B0403020202020204" pitchFamily="34" charset="0"/>
            </a:endParaRPr>
          </a:p>
        </p:txBody>
      </p:sp>
      <p:sp>
        <p:nvSpPr>
          <p:cNvPr id="22" name="Rettangolo arrotondato 21"/>
          <p:cNvSpPr/>
          <p:nvPr/>
        </p:nvSpPr>
        <p:spPr>
          <a:xfrm>
            <a:off x="954943" y="277325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Fat</a:t>
            </a:r>
            <a:endParaRPr lang="en-GB" b="1" cap="small" dirty="0">
              <a:latin typeface="HelveticaNeueLT Std Lt" panose="020B0403020202020204" pitchFamily="34" charset="0"/>
            </a:endParaRPr>
          </a:p>
        </p:txBody>
      </p:sp>
      <p:sp>
        <p:nvSpPr>
          <p:cNvPr id="23" name="Rettangolo arrotondato 22"/>
          <p:cNvSpPr/>
          <p:nvPr/>
        </p:nvSpPr>
        <p:spPr>
          <a:xfrm>
            <a:off x="954942" y="3573351"/>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Muscle</a:t>
            </a:r>
            <a:endParaRPr lang="en-GB" b="1" cap="small" dirty="0">
              <a:latin typeface="HelveticaNeueLT Std Lt" panose="020B0403020202020204" pitchFamily="34" charset="0"/>
            </a:endParaRPr>
          </a:p>
        </p:txBody>
      </p:sp>
      <p:sp>
        <p:nvSpPr>
          <p:cNvPr id="24" name="Rettangolo arrotondato 23"/>
          <p:cNvSpPr/>
          <p:nvPr/>
        </p:nvSpPr>
        <p:spPr>
          <a:xfrm>
            <a:off x="954941" y="4376525"/>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Bone</a:t>
            </a:r>
            <a:endParaRPr lang="en-GB" b="1" cap="small" dirty="0">
              <a:latin typeface="HelveticaNeueLT Std Lt" panose="020B0403020202020204" pitchFamily="34" charset="0"/>
            </a:endParaRPr>
          </a:p>
        </p:txBody>
      </p:sp>
      <p:cxnSp>
        <p:nvCxnSpPr>
          <p:cNvPr id="3" name="Connettore 2 2"/>
          <p:cNvCxnSpPr>
            <a:stCxn id="21" idx="3"/>
            <a:endCxn id="13" idx="1"/>
          </p:cNvCxnSpPr>
          <p:nvPr/>
        </p:nvCxnSpPr>
        <p:spPr>
          <a:xfrm flipV="1">
            <a:off x="2632321" y="2169642"/>
            <a:ext cx="961654" cy="2573"/>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cxnSp>
        <p:nvCxnSpPr>
          <p:cNvPr id="26" name="Connettore 2 25"/>
          <p:cNvCxnSpPr>
            <a:stCxn id="22" idx="3"/>
            <a:endCxn id="6" idx="1"/>
          </p:cNvCxnSpPr>
          <p:nvPr/>
        </p:nvCxnSpPr>
        <p:spPr>
          <a:xfrm>
            <a:off x="2632320" y="2968944"/>
            <a:ext cx="961655" cy="5896"/>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pic>
        <p:nvPicPr>
          <p:cNvPr id="2" name="Immagin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3973" y="4388971"/>
            <a:ext cx="4630157" cy="360000"/>
          </a:xfrm>
          <a:prstGeom prst="rect">
            <a:avLst/>
          </a:prstGeom>
        </p:spPr>
      </p:pic>
      <p:pic>
        <p:nvPicPr>
          <p:cNvPr id="6" name="Immagin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3975" y="2614840"/>
            <a:ext cx="3578670" cy="720000"/>
          </a:xfrm>
          <a:prstGeom prst="rect">
            <a:avLst/>
          </a:prstGeom>
        </p:spPr>
      </p:pic>
      <p:pic>
        <p:nvPicPr>
          <p:cNvPr id="12" name="Immagin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00956" y="3409036"/>
            <a:ext cx="4140004" cy="720000"/>
          </a:xfrm>
          <a:prstGeom prst="rect">
            <a:avLst/>
          </a:prstGeom>
        </p:spPr>
      </p:pic>
      <p:pic>
        <p:nvPicPr>
          <p:cNvPr id="13" name="Immagin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93975" y="1809642"/>
            <a:ext cx="2908124" cy="720000"/>
          </a:xfrm>
          <a:prstGeom prst="rect">
            <a:avLst/>
          </a:prstGeom>
        </p:spPr>
      </p:pic>
      <p:cxnSp>
        <p:nvCxnSpPr>
          <p:cNvPr id="33" name="Connettore 2 32"/>
          <p:cNvCxnSpPr>
            <a:stCxn id="23" idx="3"/>
            <a:endCxn id="12" idx="1"/>
          </p:cNvCxnSpPr>
          <p:nvPr/>
        </p:nvCxnSpPr>
        <p:spPr>
          <a:xfrm flipV="1">
            <a:off x="2632319" y="3769036"/>
            <a:ext cx="968637" cy="1"/>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cxnSp>
        <p:nvCxnSpPr>
          <p:cNvPr id="34" name="Connettore 2 33"/>
          <p:cNvCxnSpPr>
            <a:stCxn id="24" idx="3"/>
            <a:endCxn id="2" idx="1"/>
          </p:cNvCxnSpPr>
          <p:nvPr/>
        </p:nvCxnSpPr>
        <p:spPr>
          <a:xfrm flipV="1">
            <a:off x="2632318" y="4568971"/>
            <a:ext cx="961655" cy="3240"/>
          </a:xfrm>
          <a:prstGeom prst="straightConnector1">
            <a:avLst/>
          </a:prstGeom>
          <a:ln>
            <a:solidFill>
              <a:srgbClr val="822434"/>
            </a:solidFill>
            <a:prstDash val="lgDashDotDot"/>
            <a:tailEnd type="triangle"/>
          </a:ln>
        </p:spPr>
        <p:style>
          <a:lnRef idx="1">
            <a:schemeClr val="accent1"/>
          </a:lnRef>
          <a:fillRef idx="0">
            <a:schemeClr val="accent1"/>
          </a:fillRef>
          <a:effectRef idx="0">
            <a:schemeClr val="accent1"/>
          </a:effectRef>
          <a:fontRef idx="minor">
            <a:schemeClr val="tx1"/>
          </a:fontRef>
        </p:style>
      </p:cxnSp>
      <p:cxnSp>
        <p:nvCxnSpPr>
          <p:cNvPr id="38" name="Connettore 2 37"/>
          <p:cNvCxnSpPr>
            <a:stCxn id="21" idx="2"/>
            <a:endCxn id="22" idx="0"/>
          </p:cNvCxnSpPr>
          <p:nvPr/>
        </p:nvCxnSpPr>
        <p:spPr>
          <a:xfrm flipH="1">
            <a:off x="1793632" y="2367900"/>
            <a:ext cx="1" cy="405358"/>
          </a:xfrm>
          <a:prstGeom prst="straightConnector1">
            <a:avLst/>
          </a:prstGeom>
          <a:ln w="22225" cmpd="sng">
            <a:solidFill>
              <a:srgbClr val="822434"/>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0" name="Connettore 2 39"/>
          <p:cNvCxnSpPr>
            <a:stCxn id="22" idx="2"/>
            <a:endCxn id="23" idx="0"/>
          </p:cNvCxnSpPr>
          <p:nvPr/>
        </p:nvCxnSpPr>
        <p:spPr>
          <a:xfrm flipH="1">
            <a:off x="1793631" y="3164629"/>
            <a:ext cx="1" cy="408722"/>
          </a:xfrm>
          <a:prstGeom prst="straightConnector1">
            <a:avLst/>
          </a:prstGeom>
          <a:ln w="22225" cmpd="sng">
            <a:solidFill>
              <a:srgbClr val="822434"/>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8" name="Connettore 2 47"/>
          <p:cNvCxnSpPr>
            <a:stCxn id="23" idx="2"/>
            <a:endCxn id="24" idx="0"/>
          </p:cNvCxnSpPr>
          <p:nvPr/>
        </p:nvCxnSpPr>
        <p:spPr>
          <a:xfrm flipH="1">
            <a:off x="1793630" y="3964722"/>
            <a:ext cx="1" cy="411803"/>
          </a:xfrm>
          <a:prstGeom prst="straightConnector1">
            <a:avLst/>
          </a:prstGeom>
          <a:ln w="22225" cmpd="sng">
            <a:solidFill>
              <a:srgbClr val="822434"/>
            </a:solidFill>
            <a:prstDash val="dashDot"/>
            <a:tailEnd type="triangle"/>
          </a:ln>
        </p:spPr>
        <p:style>
          <a:lnRef idx="1">
            <a:schemeClr val="accent1"/>
          </a:lnRef>
          <a:fillRef idx="0">
            <a:schemeClr val="accent1"/>
          </a:fillRef>
          <a:effectRef idx="0">
            <a:schemeClr val="accent1"/>
          </a:effectRef>
          <a:fontRef idx="minor">
            <a:schemeClr val="tx1"/>
          </a:fontRef>
        </p:style>
      </p:cxnSp>
      <p:sp>
        <p:nvSpPr>
          <p:cNvPr id="49" name="Rectangle 2"/>
          <p:cNvSpPr txBox="1">
            <a:spLocks noChangeArrowheads="1"/>
          </p:cNvSpPr>
          <p:nvPr/>
        </p:nvSpPr>
        <p:spPr bwMode="auto">
          <a:xfrm>
            <a:off x="1116012" y="4973348"/>
            <a:ext cx="10009187" cy="8820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Since VREP is not good in managing contacts between objects, it has been done an approximation to determine the fracture point: each layer will be perforated when a certain depth is reached – indicated through the parameter called </a:t>
            </a:r>
            <a:r>
              <a:rPr lang="en-GB" altLang="it-IT" sz="1800" b="0" i="1" dirty="0" smtClean="0">
                <a:solidFill>
                  <a:schemeClr val="tx1"/>
                </a:solidFill>
                <a:latin typeface="HelveticaNeueLT Std Lt" panose="020B0403020202020204" pitchFamily="34" charset="0"/>
              </a:rPr>
              <a:t>perforation depth</a:t>
            </a:r>
            <a:r>
              <a:rPr lang="en-GB" altLang="it-IT" sz="1800" b="0" dirty="0" smtClean="0">
                <a:solidFill>
                  <a:schemeClr val="tx1"/>
                </a:solidFill>
                <a:latin typeface="HelveticaNeueLT Std Lt" panose="020B0403020202020204" pitchFamily="34" charset="0"/>
              </a:rPr>
              <a:t>.</a:t>
            </a:r>
            <a:endParaRPr kumimoji="0" lang="en-GB" altLang="it-IT" sz="1800" b="0" i="1" u="none" strike="noStrike" kern="1200" spc="0" normalizeH="0" dirty="0" smtClean="0">
              <a:ln>
                <a:noFill/>
              </a:ln>
              <a:solidFill>
                <a:schemeClr val="tx1"/>
              </a:solidFill>
              <a:effectLst/>
              <a:uLnTx/>
              <a:uFillTx/>
              <a:latin typeface="HelveticaNeueLT Std Lt" panose="020B0403020202020204" pitchFamily="34" charset="0"/>
            </a:endParaRPr>
          </a:p>
        </p:txBody>
      </p:sp>
      <p:pic>
        <p:nvPicPr>
          <p:cNvPr id="51" name="Immagin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59358" y="2109507"/>
            <a:ext cx="3055772" cy="1718872"/>
          </a:xfrm>
          <a:prstGeom prst="rect">
            <a:avLst/>
          </a:prstGeom>
        </p:spPr>
      </p:pic>
    </p:spTree>
    <p:extLst>
      <p:ext uri="{BB962C8B-B14F-4D97-AF65-F5344CB8AC3E}">
        <p14:creationId xmlns:p14="http://schemas.microsoft.com/office/powerpoint/2010/main" val="21416959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fade">
                                      <p:cBhvr>
                                        <p:cTn id="24" dur="500"/>
                                        <p:tgtEl>
                                          <p:spTgt spid="24"/>
                                        </p:tgtEl>
                                      </p:cBhvr>
                                    </p:animEffect>
                                  </p:childTnLst>
                                </p:cTn>
                              </p:par>
                              <p:par>
                                <p:cTn id="25" presetID="10" presetClass="entr" presetSubtype="0" fill="hold" nodeType="withEffect">
                                  <p:stCondLst>
                                    <p:cond delay="30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nodeType="withEffect">
                                  <p:stCondLst>
                                    <p:cond delay="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par>
                                <p:cTn id="31" presetID="10" presetClass="entr" presetSubtype="0" fill="hold" nodeType="withEffect">
                                  <p:stCondLst>
                                    <p:cond delay="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500"/>
                                        <p:tgtEl>
                                          <p:spTgt spid="38"/>
                                        </p:tgtEl>
                                      </p:cBhvr>
                                    </p:animEffect>
                                  </p:childTnLst>
                                </p:cTn>
                              </p:par>
                              <p:par>
                                <p:cTn id="34" presetID="10" presetClass="entr" presetSubtype="0" fill="hold" nodeType="withEffect">
                                  <p:stCondLst>
                                    <p:cond delay="50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par>
                                <p:cTn id="37" presetID="10" presetClass="entr" presetSubtype="0" fill="hold" nodeType="withEffect">
                                  <p:stCondLst>
                                    <p:cond delay="500"/>
                                  </p:stCondLst>
                                  <p:childTnLst>
                                    <p:set>
                                      <p:cBhvr>
                                        <p:cTn id="38" dur="1" fill="hold">
                                          <p:stCondLst>
                                            <p:cond delay="0"/>
                                          </p:stCondLst>
                                        </p:cTn>
                                        <p:tgtEl>
                                          <p:spTgt spid="33"/>
                                        </p:tgtEl>
                                        <p:attrNameLst>
                                          <p:attrName>style.visibility</p:attrName>
                                        </p:attrNameLst>
                                      </p:cBhvr>
                                      <p:to>
                                        <p:strVal val="visible"/>
                                      </p:to>
                                    </p:set>
                                    <p:animEffect transition="in" filter="fade">
                                      <p:cBhvr>
                                        <p:cTn id="39" dur="500"/>
                                        <p:tgtEl>
                                          <p:spTgt spid="33"/>
                                        </p:tgtEl>
                                      </p:cBhvr>
                                    </p:animEffect>
                                  </p:childTnLst>
                                </p:cTn>
                              </p:par>
                              <p:par>
                                <p:cTn id="40" presetID="10" presetClass="entr" presetSubtype="0" fill="hold" nodeType="withEffect">
                                  <p:stCondLst>
                                    <p:cond delay="50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500"/>
                                  </p:stCondLst>
                                  <p:childTnLst>
                                    <p:set>
                                      <p:cBhvr>
                                        <p:cTn id="44" dur="1" fill="hold">
                                          <p:stCondLst>
                                            <p:cond delay="0"/>
                                          </p:stCondLst>
                                        </p:cTn>
                                        <p:tgtEl>
                                          <p:spTgt spid="3"/>
                                        </p:tgtEl>
                                        <p:attrNameLst>
                                          <p:attrName>style.visibility</p:attrName>
                                        </p:attrNameLst>
                                      </p:cBhvr>
                                      <p:to>
                                        <p:strVal val="visible"/>
                                      </p:to>
                                    </p:set>
                                    <p:animEffect transition="in" filter="fade">
                                      <p:cBhvr>
                                        <p:cTn id="45" dur="500"/>
                                        <p:tgtEl>
                                          <p:spTgt spid="3"/>
                                        </p:tgtEl>
                                      </p:cBhvr>
                                    </p:animEffect>
                                  </p:childTnLst>
                                </p:cTn>
                              </p:par>
                              <p:par>
                                <p:cTn id="46" presetID="10" presetClass="entr" presetSubtype="0" fill="hold" nodeType="withEffect">
                                  <p:stCondLst>
                                    <p:cond delay="80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par>
                                <p:cTn id="49" presetID="10" presetClass="entr" presetSubtype="0" fill="hold" nodeType="withEffect">
                                  <p:stCondLst>
                                    <p:cond delay="80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500"/>
                                        <p:tgtEl>
                                          <p:spTgt spid="6"/>
                                        </p:tgtEl>
                                      </p:cBhvr>
                                    </p:animEffect>
                                  </p:childTnLst>
                                </p:cTn>
                              </p:par>
                              <p:par>
                                <p:cTn id="52" presetID="10" presetClass="entr" presetSubtype="0" fill="hold" nodeType="withEffect">
                                  <p:stCondLst>
                                    <p:cond delay="80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500"/>
                                        <p:tgtEl>
                                          <p:spTgt spid="12"/>
                                        </p:tgtEl>
                                      </p:cBhvr>
                                    </p:animEffect>
                                  </p:childTnLst>
                                </p:cTn>
                              </p:par>
                              <p:par>
                                <p:cTn id="55" presetID="10" presetClass="entr" presetSubtype="0" fill="hold" nodeType="withEffect">
                                  <p:stCondLst>
                                    <p:cond delay="800"/>
                                  </p:stCondLst>
                                  <p:childTnLst>
                                    <p:set>
                                      <p:cBhvr>
                                        <p:cTn id="56" dur="1" fill="hold">
                                          <p:stCondLst>
                                            <p:cond delay="0"/>
                                          </p:stCondLst>
                                        </p:cTn>
                                        <p:tgtEl>
                                          <p:spTgt spid="2"/>
                                        </p:tgtEl>
                                        <p:attrNameLst>
                                          <p:attrName>style.visibility</p:attrName>
                                        </p:attrNameLst>
                                      </p:cBhvr>
                                      <p:to>
                                        <p:strVal val="visible"/>
                                      </p:to>
                                    </p:set>
                                    <p:animEffect transition="in" filter="fade">
                                      <p:cBhvr>
                                        <p:cTn id="57" dur="500"/>
                                        <p:tgtEl>
                                          <p:spTgt spid="2"/>
                                        </p:tgtEl>
                                      </p:cBhvr>
                                    </p:animEffect>
                                  </p:childTnLst>
                                </p:cTn>
                              </p:par>
                              <p:par>
                                <p:cTn id="58" presetID="10" presetClass="entr" presetSubtype="0" fill="hold" nodeType="withEffect">
                                  <p:stCondLst>
                                    <p:cond delay="800"/>
                                  </p:stCondLst>
                                  <p:childTnLst>
                                    <p:set>
                                      <p:cBhvr>
                                        <p:cTn id="59" dur="1" fill="hold">
                                          <p:stCondLst>
                                            <p:cond delay="0"/>
                                          </p:stCondLst>
                                        </p:cTn>
                                        <p:tgtEl>
                                          <p:spTgt spid="51"/>
                                        </p:tgtEl>
                                        <p:attrNameLst>
                                          <p:attrName>style.visibility</p:attrName>
                                        </p:attrNameLst>
                                      </p:cBhvr>
                                      <p:to>
                                        <p:strVal val="visible"/>
                                      </p:to>
                                    </p:set>
                                    <p:animEffect transition="in" filter="fade">
                                      <p:cBhvr>
                                        <p:cTn id="60" dur="500"/>
                                        <p:tgtEl>
                                          <p:spTgt spid="51"/>
                                        </p:tgtEl>
                                      </p:cBhvr>
                                    </p:animEffect>
                                  </p:childTnLst>
                                </p:cTn>
                              </p:par>
                            </p:childTnLst>
                          </p:cTn>
                        </p:par>
                        <p:par>
                          <p:cTn id="61" fill="hold">
                            <p:stCondLst>
                              <p:cond delay="1300"/>
                            </p:stCondLst>
                            <p:childTnLst>
                              <p:par>
                                <p:cTn id="62" presetID="10" presetClass="entr" presetSubtype="0" fill="hold" grpId="0" nodeType="afterEffect">
                                  <p:stCondLst>
                                    <p:cond delay="0"/>
                                  </p:stCondLst>
                                  <p:childTnLst>
                                    <p:set>
                                      <p:cBhvr>
                                        <p:cTn id="63" dur="1" fill="hold">
                                          <p:stCondLst>
                                            <p:cond delay="0"/>
                                          </p:stCondLst>
                                        </p:cTn>
                                        <p:tgtEl>
                                          <p:spTgt spid="49"/>
                                        </p:tgtEl>
                                        <p:attrNameLst>
                                          <p:attrName>style.visibility</p:attrName>
                                        </p:attrNameLst>
                                      </p:cBhvr>
                                      <p:to>
                                        <p:strVal val="visible"/>
                                      </p:to>
                                    </p:set>
                                    <p:animEffect transition="in" filter="fade">
                                      <p:cBhvr>
                                        <p:cTn id="6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1" grpId="0" animBg="1"/>
      <p:bldP spid="22" grpId="0" animBg="1"/>
      <p:bldP spid="23" grpId="0" animBg="1"/>
      <p:bldP spid="24" grpId="0" animBg="1"/>
      <p:bldP spid="4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18</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27" name="Shape 137"/>
          <p:cNvSpPr/>
          <p:nvPr/>
        </p:nvSpPr>
        <p:spPr>
          <a:xfrm>
            <a:off x="1116011" y="404813"/>
            <a:ext cx="10009189" cy="52324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V-REP  (http://www.coppeliarobotics.com/)</a:t>
            </a:r>
          </a:p>
        </p:txBody>
      </p:sp>
      <p:sp>
        <p:nvSpPr>
          <p:cNvPr id="28" name="Shape 138"/>
          <p:cNvSpPr/>
          <p:nvPr/>
        </p:nvSpPr>
        <p:spPr>
          <a:xfrm>
            <a:off x="948012" y="2068488"/>
            <a:ext cx="7480896" cy="91101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822434"/>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Free, open-source, multi-platform robotics simulator</a:t>
            </a:r>
          </a:p>
          <a:p>
            <a:pPr marL="329184" indent="-329184" algn="just">
              <a:lnSpc>
                <a:spcPct val="90000"/>
              </a:lnSpc>
              <a:spcBef>
                <a:spcPts val="1200"/>
              </a:spcBef>
              <a:buClr>
                <a:srgbClr val="822434"/>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Provides engines for dynamic/physics simulations</a:t>
            </a:r>
          </a:p>
        </p:txBody>
      </p:sp>
      <p:pic>
        <p:nvPicPr>
          <p:cNvPr id="29" name="navhead.png"/>
          <p:cNvPicPr>
            <a:picLocks noChangeAspect="1"/>
          </p:cNvPicPr>
          <p:nvPr/>
        </p:nvPicPr>
        <p:blipFill>
          <a:blip r:embed="rId5">
            <a:extLst/>
          </a:blip>
          <a:srcRect l="11227" t="10522" r="4"/>
          <a:stretch>
            <a:fillRect/>
          </a:stretch>
        </p:blipFill>
        <p:spPr>
          <a:xfrm>
            <a:off x="8757901" y="1460446"/>
            <a:ext cx="3381968" cy="1320928"/>
          </a:xfrm>
          <a:custGeom>
            <a:avLst/>
            <a:gdLst/>
            <a:ahLst/>
            <a:cxnLst>
              <a:cxn ang="0">
                <a:pos x="wd2" y="hd2"/>
              </a:cxn>
              <a:cxn ang="5400000">
                <a:pos x="wd2" y="hd2"/>
              </a:cxn>
              <a:cxn ang="10800000">
                <a:pos x="wd2" y="hd2"/>
              </a:cxn>
              <a:cxn ang="16200000">
                <a:pos x="wd2" y="hd2"/>
              </a:cxn>
            </a:cxnLst>
            <a:rect l="0" t="0" r="r" b="b"/>
            <a:pathLst>
              <a:path w="21582" h="21589" extrusionOk="0">
                <a:moveTo>
                  <a:pt x="1344" y="4"/>
                </a:moveTo>
                <a:cubicBezTo>
                  <a:pt x="1303" y="-11"/>
                  <a:pt x="1267" y="13"/>
                  <a:pt x="1235" y="69"/>
                </a:cubicBezTo>
                <a:cubicBezTo>
                  <a:pt x="1062" y="546"/>
                  <a:pt x="1002" y="2204"/>
                  <a:pt x="1189" y="2598"/>
                </a:cubicBezTo>
                <a:cubicBezTo>
                  <a:pt x="1253" y="2732"/>
                  <a:pt x="1295" y="3022"/>
                  <a:pt x="1283" y="3240"/>
                </a:cubicBezTo>
                <a:cubicBezTo>
                  <a:pt x="1265" y="3557"/>
                  <a:pt x="1212" y="3626"/>
                  <a:pt x="1027" y="3590"/>
                </a:cubicBezTo>
                <a:cubicBezTo>
                  <a:pt x="774" y="3542"/>
                  <a:pt x="469" y="4151"/>
                  <a:pt x="624" y="4395"/>
                </a:cubicBezTo>
                <a:cubicBezTo>
                  <a:pt x="685" y="4490"/>
                  <a:pt x="684" y="4599"/>
                  <a:pt x="619" y="4797"/>
                </a:cubicBezTo>
                <a:cubicBezTo>
                  <a:pt x="499" y="5165"/>
                  <a:pt x="569" y="5293"/>
                  <a:pt x="779" y="5095"/>
                </a:cubicBezTo>
                <a:cubicBezTo>
                  <a:pt x="998" y="4889"/>
                  <a:pt x="1382" y="5333"/>
                  <a:pt x="1323" y="5724"/>
                </a:cubicBezTo>
                <a:cubicBezTo>
                  <a:pt x="1301" y="5872"/>
                  <a:pt x="1320" y="6438"/>
                  <a:pt x="1366" y="6983"/>
                </a:cubicBezTo>
                <a:cubicBezTo>
                  <a:pt x="1462" y="8121"/>
                  <a:pt x="1421" y="8308"/>
                  <a:pt x="1065" y="8325"/>
                </a:cubicBezTo>
                <a:cubicBezTo>
                  <a:pt x="680" y="8344"/>
                  <a:pt x="375" y="9217"/>
                  <a:pt x="657" y="9493"/>
                </a:cubicBezTo>
                <a:cubicBezTo>
                  <a:pt x="721" y="9555"/>
                  <a:pt x="749" y="9745"/>
                  <a:pt x="726" y="9973"/>
                </a:cubicBezTo>
                <a:cubicBezTo>
                  <a:pt x="692" y="10295"/>
                  <a:pt x="721" y="10351"/>
                  <a:pt x="923" y="10336"/>
                </a:cubicBezTo>
                <a:cubicBezTo>
                  <a:pt x="1103" y="10323"/>
                  <a:pt x="1177" y="10210"/>
                  <a:pt x="1230" y="9856"/>
                </a:cubicBezTo>
                <a:cubicBezTo>
                  <a:pt x="1289" y="9454"/>
                  <a:pt x="1317" y="9424"/>
                  <a:pt x="1419" y="9642"/>
                </a:cubicBezTo>
                <a:cubicBezTo>
                  <a:pt x="1520" y="9854"/>
                  <a:pt x="1531" y="10122"/>
                  <a:pt x="1483" y="11322"/>
                </a:cubicBezTo>
                <a:cubicBezTo>
                  <a:pt x="1451" y="12108"/>
                  <a:pt x="1419" y="12945"/>
                  <a:pt x="1412" y="13183"/>
                </a:cubicBezTo>
                <a:cubicBezTo>
                  <a:pt x="1404" y="13421"/>
                  <a:pt x="1359" y="13716"/>
                  <a:pt x="1311" y="13838"/>
                </a:cubicBezTo>
                <a:cubicBezTo>
                  <a:pt x="1262" y="13961"/>
                  <a:pt x="1222" y="14143"/>
                  <a:pt x="1222" y="14240"/>
                </a:cubicBezTo>
                <a:cubicBezTo>
                  <a:pt x="1222" y="14337"/>
                  <a:pt x="1114" y="14898"/>
                  <a:pt x="981" y="15486"/>
                </a:cubicBezTo>
                <a:cubicBezTo>
                  <a:pt x="849" y="16073"/>
                  <a:pt x="739" y="16623"/>
                  <a:pt x="738" y="16705"/>
                </a:cubicBezTo>
                <a:cubicBezTo>
                  <a:pt x="738" y="16787"/>
                  <a:pt x="694" y="16924"/>
                  <a:pt x="639" y="17010"/>
                </a:cubicBezTo>
                <a:cubicBezTo>
                  <a:pt x="585" y="17096"/>
                  <a:pt x="544" y="17220"/>
                  <a:pt x="548" y="17289"/>
                </a:cubicBezTo>
                <a:cubicBezTo>
                  <a:pt x="553" y="17358"/>
                  <a:pt x="518" y="17517"/>
                  <a:pt x="475" y="17646"/>
                </a:cubicBezTo>
                <a:cubicBezTo>
                  <a:pt x="432" y="17774"/>
                  <a:pt x="355" y="18042"/>
                  <a:pt x="303" y="18236"/>
                </a:cubicBezTo>
                <a:cubicBezTo>
                  <a:pt x="282" y="18313"/>
                  <a:pt x="265" y="18363"/>
                  <a:pt x="247" y="18404"/>
                </a:cubicBezTo>
                <a:cubicBezTo>
                  <a:pt x="220" y="18517"/>
                  <a:pt x="192" y="18632"/>
                  <a:pt x="168" y="18729"/>
                </a:cubicBezTo>
                <a:cubicBezTo>
                  <a:pt x="56" y="19195"/>
                  <a:pt x="-18" y="19651"/>
                  <a:pt x="4" y="19741"/>
                </a:cubicBezTo>
                <a:cubicBezTo>
                  <a:pt x="25" y="19830"/>
                  <a:pt x="53" y="19877"/>
                  <a:pt x="65" y="19844"/>
                </a:cubicBezTo>
                <a:cubicBezTo>
                  <a:pt x="74" y="19816"/>
                  <a:pt x="266" y="19197"/>
                  <a:pt x="462" y="18567"/>
                </a:cubicBezTo>
                <a:cubicBezTo>
                  <a:pt x="491" y="18406"/>
                  <a:pt x="549" y="18177"/>
                  <a:pt x="627" y="17937"/>
                </a:cubicBezTo>
                <a:cubicBezTo>
                  <a:pt x="746" y="17568"/>
                  <a:pt x="827" y="17223"/>
                  <a:pt x="804" y="17166"/>
                </a:cubicBezTo>
                <a:cubicBezTo>
                  <a:pt x="781" y="17108"/>
                  <a:pt x="834" y="16959"/>
                  <a:pt x="921" y="16841"/>
                </a:cubicBezTo>
                <a:cubicBezTo>
                  <a:pt x="1007" y="16723"/>
                  <a:pt x="1060" y="16551"/>
                  <a:pt x="1037" y="16459"/>
                </a:cubicBezTo>
                <a:cubicBezTo>
                  <a:pt x="1031" y="16433"/>
                  <a:pt x="1028" y="16406"/>
                  <a:pt x="1029" y="16374"/>
                </a:cubicBezTo>
                <a:cubicBezTo>
                  <a:pt x="1018" y="16290"/>
                  <a:pt x="1035" y="16233"/>
                  <a:pt x="1083" y="16180"/>
                </a:cubicBezTo>
                <a:cubicBezTo>
                  <a:pt x="1089" y="16167"/>
                  <a:pt x="1093" y="16146"/>
                  <a:pt x="1100" y="16134"/>
                </a:cubicBezTo>
                <a:cubicBezTo>
                  <a:pt x="1214" y="15966"/>
                  <a:pt x="1431" y="15182"/>
                  <a:pt x="1518" y="14701"/>
                </a:cubicBezTo>
                <a:cubicBezTo>
                  <a:pt x="1529" y="14628"/>
                  <a:pt x="1545" y="14542"/>
                  <a:pt x="1549" y="14487"/>
                </a:cubicBezTo>
                <a:cubicBezTo>
                  <a:pt x="1549" y="14480"/>
                  <a:pt x="1553" y="14468"/>
                  <a:pt x="1554" y="14461"/>
                </a:cubicBezTo>
                <a:cubicBezTo>
                  <a:pt x="1558" y="14409"/>
                  <a:pt x="1559" y="14367"/>
                  <a:pt x="1554" y="14344"/>
                </a:cubicBezTo>
                <a:cubicBezTo>
                  <a:pt x="1531" y="14251"/>
                  <a:pt x="1563" y="14126"/>
                  <a:pt x="1625" y="14065"/>
                </a:cubicBezTo>
                <a:cubicBezTo>
                  <a:pt x="1687" y="14005"/>
                  <a:pt x="1794" y="13515"/>
                  <a:pt x="1863" y="12976"/>
                </a:cubicBezTo>
                <a:cubicBezTo>
                  <a:pt x="1929" y="12453"/>
                  <a:pt x="2010" y="11969"/>
                  <a:pt x="2045" y="11854"/>
                </a:cubicBezTo>
                <a:lnTo>
                  <a:pt x="2045" y="11834"/>
                </a:lnTo>
                <a:cubicBezTo>
                  <a:pt x="2046" y="11833"/>
                  <a:pt x="2047" y="11829"/>
                  <a:pt x="2048" y="11828"/>
                </a:cubicBezTo>
                <a:cubicBezTo>
                  <a:pt x="2079" y="11740"/>
                  <a:pt x="2194" y="11863"/>
                  <a:pt x="2316" y="12107"/>
                </a:cubicBezTo>
                <a:lnTo>
                  <a:pt x="2511" y="11918"/>
                </a:lnTo>
                <a:cubicBezTo>
                  <a:pt x="2623" y="11810"/>
                  <a:pt x="2765" y="11767"/>
                  <a:pt x="2828" y="11828"/>
                </a:cubicBezTo>
                <a:cubicBezTo>
                  <a:pt x="2890" y="11889"/>
                  <a:pt x="2984" y="11850"/>
                  <a:pt x="3038" y="11737"/>
                </a:cubicBezTo>
                <a:cubicBezTo>
                  <a:pt x="3045" y="11721"/>
                  <a:pt x="3053" y="11715"/>
                  <a:pt x="3061" y="11704"/>
                </a:cubicBezTo>
                <a:cubicBezTo>
                  <a:pt x="2910" y="11354"/>
                  <a:pt x="2911" y="11151"/>
                  <a:pt x="3048" y="11017"/>
                </a:cubicBezTo>
                <a:cubicBezTo>
                  <a:pt x="3135" y="10932"/>
                  <a:pt x="3110" y="10759"/>
                  <a:pt x="2929" y="10187"/>
                </a:cubicBezTo>
                <a:cubicBezTo>
                  <a:pt x="2803" y="9788"/>
                  <a:pt x="2637" y="9422"/>
                  <a:pt x="2559" y="9369"/>
                </a:cubicBezTo>
                <a:cubicBezTo>
                  <a:pt x="2358" y="9235"/>
                  <a:pt x="2381" y="8691"/>
                  <a:pt x="2635" y="7670"/>
                </a:cubicBezTo>
                <a:cubicBezTo>
                  <a:pt x="2867" y="6740"/>
                  <a:pt x="3485" y="5453"/>
                  <a:pt x="3701" y="5445"/>
                </a:cubicBezTo>
                <a:cubicBezTo>
                  <a:pt x="3772" y="5443"/>
                  <a:pt x="3866" y="5625"/>
                  <a:pt x="3914" y="5854"/>
                </a:cubicBezTo>
                <a:lnTo>
                  <a:pt x="4003" y="6269"/>
                </a:lnTo>
                <a:lnTo>
                  <a:pt x="4142" y="5835"/>
                </a:lnTo>
                <a:cubicBezTo>
                  <a:pt x="4219" y="5594"/>
                  <a:pt x="4281" y="5275"/>
                  <a:pt x="4281" y="5128"/>
                </a:cubicBezTo>
                <a:cubicBezTo>
                  <a:pt x="4281" y="4715"/>
                  <a:pt x="4571" y="4546"/>
                  <a:pt x="5064" y="4667"/>
                </a:cubicBezTo>
                <a:lnTo>
                  <a:pt x="5512" y="4777"/>
                </a:lnTo>
                <a:lnTo>
                  <a:pt x="5535" y="5484"/>
                </a:lnTo>
                <a:cubicBezTo>
                  <a:pt x="5551" y="5968"/>
                  <a:pt x="5595" y="6198"/>
                  <a:pt x="5672" y="6198"/>
                </a:cubicBezTo>
                <a:cubicBezTo>
                  <a:pt x="5761" y="6198"/>
                  <a:pt x="5779" y="5992"/>
                  <a:pt x="5763" y="5218"/>
                </a:cubicBezTo>
                <a:cubicBezTo>
                  <a:pt x="5748" y="4492"/>
                  <a:pt x="5773" y="4183"/>
                  <a:pt x="5859" y="4045"/>
                </a:cubicBezTo>
                <a:cubicBezTo>
                  <a:pt x="5905" y="3971"/>
                  <a:pt x="5950" y="3933"/>
                  <a:pt x="5991" y="3928"/>
                </a:cubicBezTo>
                <a:cubicBezTo>
                  <a:pt x="6114" y="3912"/>
                  <a:pt x="6210" y="4195"/>
                  <a:pt x="6249" y="4726"/>
                </a:cubicBezTo>
                <a:cubicBezTo>
                  <a:pt x="6358" y="6208"/>
                  <a:pt x="7089" y="6852"/>
                  <a:pt x="7450" y="5783"/>
                </a:cubicBezTo>
                <a:cubicBezTo>
                  <a:pt x="7559" y="5458"/>
                  <a:pt x="7606" y="5124"/>
                  <a:pt x="7584" y="4829"/>
                </a:cubicBezTo>
                <a:cubicBezTo>
                  <a:pt x="7550" y="4374"/>
                  <a:pt x="7736" y="3750"/>
                  <a:pt x="7812" y="4064"/>
                </a:cubicBezTo>
                <a:cubicBezTo>
                  <a:pt x="7833" y="4152"/>
                  <a:pt x="7857" y="4990"/>
                  <a:pt x="7865" y="5925"/>
                </a:cubicBezTo>
                <a:cubicBezTo>
                  <a:pt x="7880" y="7616"/>
                  <a:pt x="7880" y="7625"/>
                  <a:pt x="7703" y="7566"/>
                </a:cubicBezTo>
                <a:cubicBezTo>
                  <a:pt x="7605" y="7534"/>
                  <a:pt x="7341" y="7451"/>
                  <a:pt x="7115" y="7378"/>
                </a:cubicBezTo>
                <a:cubicBezTo>
                  <a:pt x="6503" y="7182"/>
                  <a:pt x="5849" y="7408"/>
                  <a:pt x="5368" y="7988"/>
                </a:cubicBezTo>
                <a:cubicBezTo>
                  <a:pt x="4963" y="8476"/>
                  <a:pt x="4931" y="8490"/>
                  <a:pt x="4755" y="8196"/>
                </a:cubicBezTo>
                <a:cubicBezTo>
                  <a:pt x="4609" y="7952"/>
                  <a:pt x="4545" y="7934"/>
                  <a:pt x="4461" y="8111"/>
                </a:cubicBezTo>
                <a:cubicBezTo>
                  <a:pt x="4378" y="8286"/>
                  <a:pt x="4329" y="8284"/>
                  <a:pt x="4241" y="8098"/>
                </a:cubicBezTo>
                <a:cubicBezTo>
                  <a:pt x="4148" y="7903"/>
                  <a:pt x="4104" y="7918"/>
                  <a:pt x="3993" y="8176"/>
                </a:cubicBezTo>
                <a:cubicBezTo>
                  <a:pt x="3916" y="8353"/>
                  <a:pt x="3801" y="8431"/>
                  <a:pt x="3732" y="8364"/>
                </a:cubicBezTo>
                <a:cubicBezTo>
                  <a:pt x="3575" y="8211"/>
                  <a:pt x="3568" y="8719"/>
                  <a:pt x="3722" y="9045"/>
                </a:cubicBezTo>
                <a:cubicBezTo>
                  <a:pt x="3783" y="9174"/>
                  <a:pt x="3810" y="9380"/>
                  <a:pt x="3782" y="9499"/>
                </a:cubicBezTo>
                <a:cubicBezTo>
                  <a:pt x="3755" y="9618"/>
                  <a:pt x="3806" y="9554"/>
                  <a:pt x="3894" y="9356"/>
                </a:cubicBezTo>
                <a:cubicBezTo>
                  <a:pt x="4029" y="9056"/>
                  <a:pt x="4061" y="9044"/>
                  <a:pt x="4097" y="9279"/>
                </a:cubicBezTo>
                <a:cubicBezTo>
                  <a:pt x="4127" y="9479"/>
                  <a:pt x="4261" y="9559"/>
                  <a:pt x="4575" y="9564"/>
                </a:cubicBezTo>
                <a:cubicBezTo>
                  <a:pt x="4880" y="9569"/>
                  <a:pt x="5079" y="9681"/>
                  <a:pt x="5226" y="9934"/>
                </a:cubicBezTo>
                <a:cubicBezTo>
                  <a:pt x="5709" y="10764"/>
                  <a:pt x="5853" y="10853"/>
                  <a:pt x="6698" y="10848"/>
                </a:cubicBezTo>
                <a:cubicBezTo>
                  <a:pt x="7408" y="10844"/>
                  <a:pt x="7574" y="10782"/>
                  <a:pt x="7873" y="10407"/>
                </a:cubicBezTo>
                <a:cubicBezTo>
                  <a:pt x="8064" y="10167"/>
                  <a:pt x="8236" y="9870"/>
                  <a:pt x="8255" y="9746"/>
                </a:cubicBezTo>
                <a:cubicBezTo>
                  <a:pt x="8298" y="9459"/>
                  <a:pt x="9101" y="9476"/>
                  <a:pt x="9215" y="9765"/>
                </a:cubicBezTo>
                <a:cubicBezTo>
                  <a:pt x="9268" y="9900"/>
                  <a:pt x="9345" y="9912"/>
                  <a:pt x="9435" y="9798"/>
                </a:cubicBezTo>
                <a:cubicBezTo>
                  <a:pt x="9512" y="9701"/>
                  <a:pt x="9641" y="9537"/>
                  <a:pt x="9722" y="9434"/>
                </a:cubicBezTo>
                <a:cubicBezTo>
                  <a:pt x="9817" y="9312"/>
                  <a:pt x="9884" y="9311"/>
                  <a:pt x="9914" y="9434"/>
                </a:cubicBezTo>
                <a:cubicBezTo>
                  <a:pt x="9968" y="9656"/>
                  <a:pt x="10389" y="9610"/>
                  <a:pt x="10446" y="9376"/>
                </a:cubicBezTo>
                <a:cubicBezTo>
                  <a:pt x="10478" y="9242"/>
                  <a:pt x="10629" y="9507"/>
                  <a:pt x="10712" y="9772"/>
                </a:cubicBezTo>
                <a:cubicBezTo>
                  <a:pt x="10746" y="9674"/>
                  <a:pt x="10776" y="9601"/>
                  <a:pt x="10795" y="9596"/>
                </a:cubicBezTo>
                <a:cubicBezTo>
                  <a:pt x="11259" y="9484"/>
                  <a:pt x="11373" y="9509"/>
                  <a:pt x="11444" y="9726"/>
                </a:cubicBezTo>
                <a:cubicBezTo>
                  <a:pt x="11518" y="9953"/>
                  <a:pt x="11476" y="10363"/>
                  <a:pt x="11360" y="10835"/>
                </a:cubicBezTo>
                <a:cubicBezTo>
                  <a:pt x="11390" y="10716"/>
                  <a:pt x="11418" y="10595"/>
                  <a:pt x="11441" y="10472"/>
                </a:cubicBezTo>
                <a:cubicBezTo>
                  <a:pt x="11556" y="9871"/>
                  <a:pt x="11650" y="9613"/>
                  <a:pt x="11763" y="9596"/>
                </a:cubicBezTo>
                <a:cubicBezTo>
                  <a:pt x="11767" y="9596"/>
                  <a:pt x="11820" y="9597"/>
                  <a:pt x="11826" y="9596"/>
                </a:cubicBezTo>
                <a:cubicBezTo>
                  <a:pt x="11829" y="9593"/>
                  <a:pt x="11831" y="9579"/>
                  <a:pt x="11834" y="9577"/>
                </a:cubicBezTo>
                <a:cubicBezTo>
                  <a:pt x="11883" y="9535"/>
                  <a:pt x="12394" y="9522"/>
                  <a:pt x="12968" y="9551"/>
                </a:cubicBezTo>
                <a:cubicBezTo>
                  <a:pt x="13160" y="9561"/>
                  <a:pt x="13320" y="9560"/>
                  <a:pt x="13485" y="9558"/>
                </a:cubicBezTo>
                <a:cubicBezTo>
                  <a:pt x="13851" y="9535"/>
                  <a:pt x="14145" y="9491"/>
                  <a:pt x="14159" y="9434"/>
                </a:cubicBezTo>
                <a:cubicBezTo>
                  <a:pt x="14174" y="9371"/>
                  <a:pt x="14269" y="9350"/>
                  <a:pt x="14377" y="9350"/>
                </a:cubicBezTo>
                <a:cubicBezTo>
                  <a:pt x="14392" y="9348"/>
                  <a:pt x="14408" y="9342"/>
                  <a:pt x="14422" y="9344"/>
                </a:cubicBezTo>
                <a:cubicBezTo>
                  <a:pt x="14437" y="9345"/>
                  <a:pt x="14447" y="9340"/>
                  <a:pt x="14463" y="9344"/>
                </a:cubicBezTo>
                <a:cubicBezTo>
                  <a:pt x="14713" y="9394"/>
                  <a:pt x="14730" y="9364"/>
                  <a:pt x="14708" y="8890"/>
                </a:cubicBezTo>
                <a:cubicBezTo>
                  <a:pt x="14687" y="8415"/>
                  <a:pt x="14659" y="8381"/>
                  <a:pt x="14293" y="8358"/>
                </a:cubicBezTo>
                <a:cubicBezTo>
                  <a:pt x="14078" y="8344"/>
                  <a:pt x="13858" y="8249"/>
                  <a:pt x="13807" y="8144"/>
                </a:cubicBezTo>
                <a:cubicBezTo>
                  <a:pt x="13715" y="7954"/>
                  <a:pt x="13519" y="7950"/>
                  <a:pt x="13331" y="8124"/>
                </a:cubicBezTo>
                <a:cubicBezTo>
                  <a:pt x="13293" y="8229"/>
                  <a:pt x="13216" y="8281"/>
                  <a:pt x="13133" y="8280"/>
                </a:cubicBezTo>
                <a:cubicBezTo>
                  <a:pt x="12929" y="8405"/>
                  <a:pt x="12762" y="8359"/>
                  <a:pt x="12708" y="8124"/>
                </a:cubicBezTo>
                <a:cubicBezTo>
                  <a:pt x="12646" y="7859"/>
                  <a:pt x="12627" y="7853"/>
                  <a:pt x="12566" y="8092"/>
                </a:cubicBezTo>
                <a:cubicBezTo>
                  <a:pt x="12515" y="8288"/>
                  <a:pt x="12370" y="8360"/>
                  <a:pt x="12062" y="8338"/>
                </a:cubicBezTo>
                <a:cubicBezTo>
                  <a:pt x="11683" y="8311"/>
                  <a:pt x="11607" y="8240"/>
                  <a:pt x="11477" y="7787"/>
                </a:cubicBezTo>
                <a:cubicBezTo>
                  <a:pt x="11410" y="7555"/>
                  <a:pt x="11347" y="7364"/>
                  <a:pt x="11284" y="7171"/>
                </a:cubicBezTo>
                <a:cubicBezTo>
                  <a:pt x="11413" y="7609"/>
                  <a:pt x="11500" y="8007"/>
                  <a:pt x="11472" y="8124"/>
                </a:cubicBezTo>
                <a:cubicBezTo>
                  <a:pt x="11414" y="8362"/>
                  <a:pt x="10908" y="8290"/>
                  <a:pt x="10732" y="8020"/>
                </a:cubicBezTo>
                <a:cubicBezTo>
                  <a:pt x="10650" y="7895"/>
                  <a:pt x="10444" y="7454"/>
                  <a:pt x="10276" y="7035"/>
                </a:cubicBezTo>
                <a:cubicBezTo>
                  <a:pt x="10108" y="6615"/>
                  <a:pt x="9841" y="6116"/>
                  <a:pt x="9681" y="5925"/>
                </a:cubicBezTo>
                <a:cubicBezTo>
                  <a:pt x="9521" y="5735"/>
                  <a:pt x="9352" y="5504"/>
                  <a:pt x="9306" y="5413"/>
                </a:cubicBezTo>
                <a:cubicBezTo>
                  <a:pt x="9201" y="5202"/>
                  <a:pt x="9266" y="4308"/>
                  <a:pt x="9395" y="4174"/>
                </a:cubicBezTo>
                <a:cubicBezTo>
                  <a:pt x="9331" y="4050"/>
                  <a:pt x="9273" y="3892"/>
                  <a:pt x="9238" y="3720"/>
                </a:cubicBezTo>
                <a:cubicBezTo>
                  <a:pt x="9034" y="2715"/>
                  <a:pt x="8587" y="2296"/>
                  <a:pt x="8232" y="2780"/>
                </a:cubicBezTo>
                <a:cubicBezTo>
                  <a:pt x="8135" y="2912"/>
                  <a:pt x="8076" y="2904"/>
                  <a:pt x="8040" y="2754"/>
                </a:cubicBezTo>
                <a:cubicBezTo>
                  <a:pt x="8005" y="2610"/>
                  <a:pt x="7943" y="2690"/>
                  <a:pt x="7855" y="2987"/>
                </a:cubicBezTo>
                <a:lnTo>
                  <a:pt x="7723" y="3435"/>
                </a:lnTo>
                <a:lnTo>
                  <a:pt x="7427" y="3013"/>
                </a:lnTo>
                <a:cubicBezTo>
                  <a:pt x="7079" y="2515"/>
                  <a:pt x="6765" y="2471"/>
                  <a:pt x="6530" y="2890"/>
                </a:cubicBezTo>
                <a:cubicBezTo>
                  <a:pt x="6378" y="3162"/>
                  <a:pt x="6346" y="3166"/>
                  <a:pt x="6188" y="2903"/>
                </a:cubicBezTo>
                <a:cubicBezTo>
                  <a:pt x="5952" y="2508"/>
                  <a:pt x="5698" y="2568"/>
                  <a:pt x="5474" y="3078"/>
                </a:cubicBezTo>
                <a:cubicBezTo>
                  <a:pt x="5355" y="3350"/>
                  <a:pt x="5168" y="3530"/>
                  <a:pt x="4955" y="3571"/>
                </a:cubicBezTo>
                <a:cubicBezTo>
                  <a:pt x="4646" y="3631"/>
                  <a:pt x="4620" y="3601"/>
                  <a:pt x="4618" y="3175"/>
                </a:cubicBezTo>
                <a:cubicBezTo>
                  <a:pt x="4615" y="2428"/>
                  <a:pt x="4450" y="2509"/>
                  <a:pt x="4284" y="3338"/>
                </a:cubicBezTo>
                <a:cubicBezTo>
                  <a:pt x="4104" y="4237"/>
                  <a:pt x="3941" y="4326"/>
                  <a:pt x="3813" y="3590"/>
                </a:cubicBezTo>
                <a:cubicBezTo>
                  <a:pt x="3608" y="2410"/>
                  <a:pt x="3295" y="2422"/>
                  <a:pt x="3489" y="3603"/>
                </a:cubicBezTo>
                <a:cubicBezTo>
                  <a:pt x="3617" y="4384"/>
                  <a:pt x="3649" y="4286"/>
                  <a:pt x="2952" y="5186"/>
                </a:cubicBezTo>
                <a:lnTo>
                  <a:pt x="2481" y="5796"/>
                </a:lnTo>
                <a:lnTo>
                  <a:pt x="2331" y="4907"/>
                </a:lnTo>
                <a:cubicBezTo>
                  <a:pt x="2187" y="4051"/>
                  <a:pt x="2188" y="4010"/>
                  <a:pt x="2319" y="3733"/>
                </a:cubicBezTo>
                <a:cubicBezTo>
                  <a:pt x="2410" y="3540"/>
                  <a:pt x="2509" y="3220"/>
                  <a:pt x="2592" y="2896"/>
                </a:cubicBezTo>
                <a:cubicBezTo>
                  <a:pt x="2596" y="2866"/>
                  <a:pt x="2604" y="2831"/>
                  <a:pt x="2617" y="2793"/>
                </a:cubicBezTo>
                <a:cubicBezTo>
                  <a:pt x="2691" y="2491"/>
                  <a:pt x="2743" y="2202"/>
                  <a:pt x="2754" y="2008"/>
                </a:cubicBezTo>
                <a:cubicBezTo>
                  <a:pt x="2753" y="1979"/>
                  <a:pt x="2755" y="1951"/>
                  <a:pt x="2757" y="1924"/>
                </a:cubicBezTo>
                <a:cubicBezTo>
                  <a:pt x="2750" y="1510"/>
                  <a:pt x="2457" y="989"/>
                  <a:pt x="2303" y="1139"/>
                </a:cubicBezTo>
                <a:cubicBezTo>
                  <a:pt x="2138" y="1300"/>
                  <a:pt x="2080" y="1826"/>
                  <a:pt x="2182" y="2241"/>
                </a:cubicBezTo>
                <a:cubicBezTo>
                  <a:pt x="2253" y="2532"/>
                  <a:pt x="2249" y="2618"/>
                  <a:pt x="2156" y="2708"/>
                </a:cubicBezTo>
                <a:cubicBezTo>
                  <a:pt x="2006" y="2855"/>
                  <a:pt x="1802" y="2415"/>
                  <a:pt x="1855" y="2060"/>
                </a:cubicBezTo>
                <a:cubicBezTo>
                  <a:pt x="1878" y="1907"/>
                  <a:pt x="1865" y="1684"/>
                  <a:pt x="1827" y="1567"/>
                </a:cubicBezTo>
                <a:cubicBezTo>
                  <a:pt x="1789" y="1450"/>
                  <a:pt x="1765" y="1299"/>
                  <a:pt x="1772" y="1230"/>
                </a:cubicBezTo>
                <a:cubicBezTo>
                  <a:pt x="1789" y="1048"/>
                  <a:pt x="1605" y="450"/>
                  <a:pt x="1463" y="133"/>
                </a:cubicBezTo>
                <a:cubicBezTo>
                  <a:pt x="1419" y="63"/>
                  <a:pt x="1380" y="17"/>
                  <a:pt x="1344" y="4"/>
                </a:cubicBezTo>
                <a:close/>
                <a:moveTo>
                  <a:pt x="11183" y="6859"/>
                </a:moveTo>
                <a:cubicBezTo>
                  <a:pt x="11211" y="6940"/>
                  <a:pt x="11240" y="7038"/>
                  <a:pt x="11269" y="7125"/>
                </a:cubicBezTo>
                <a:cubicBezTo>
                  <a:pt x="11243" y="7037"/>
                  <a:pt x="11212" y="6948"/>
                  <a:pt x="11183" y="6859"/>
                </a:cubicBezTo>
                <a:close/>
                <a:moveTo>
                  <a:pt x="16509" y="7981"/>
                </a:moveTo>
                <a:cubicBezTo>
                  <a:pt x="16417" y="7966"/>
                  <a:pt x="16338" y="8005"/>
                  <a:pt x="16281" y="8092"/>
                </a:cubicBezTo>
                <a:cubicBezTo>
                  <a:pt x="16227" y="8334"/>
                  <a:pt x="16163" y="8404"/>
                  <a:pt x="16041" y="8345"/>
                </a:cubicBezTo>
                <a:cubicBezTo>
                  <a:pt x="15940" y="8296"/>
                  <a:pt x="15834" y="8353"/>
                  <a:pt x="15805" y="8474"/>
                </a:cubicBezTo>
                <a:cubicBezTo>
                  <a:pt x="15766" y="8635"/>
                  <a:pt x="15718" y="8616"/>
                  <a:pt x="15628" y="8410"/>
                </a:cubicBezTo>
                <a:cubicBezTo>
                  <a:pt x="15547" y="8224"/>
                  <a:pt x="15447" y="8181"/>
                  <a:pt x="15288" y="8247"/>
                </a:cubicBezTo>
                <a:cubicBezTo>
                  <a:pt x="15266" y="8261"/>
                  <a:pt x="15242" y="8276"/>
                  <a:pt x="15220" y="8280"/>
                </a:cubicBezTo>
                <a:cubicBezTo>
                  <a:pt x="15010" y="8395"/>
                  <a:pt x="14979" y="8493"/>
                  <a:pt x="14959" y="9104"/>
                </a:cubicBezTo>
                <a:cubicBezTo>
                  <a:pt x="14946" y="9492"/>
                  <a:pt x="14946" y="9805"/>
                  <a:pt x="14959" y="9804"/>
                </a:cubicBezTo>
                <a:cubicBezTo>
                  <a:pt x="14972" y="9803"/>
                  <a:pt x="15140" y="9681"/>
                  <a:pt x="15334" y="9532"/>
                </a:cubicBezTo>
                <a:cubicBezTo>
                  <a:pt x="15554" y="9362"/>
                  <a:pt x="15704" y="9333"/>
                  <a:pt x="15732" y="9447"/>
                </a:cubicBezTo>
                <a:cubicBezTo>
                  <a:pt x="15743" y="9494"/>
                  <a:pt x="15767" y="9524"/>
                  <a:pt x="15797" y="9545"/>
                </a:cubicBezTo>
                <a:cubicBezTo>
                  <a:pt x="15955" y="9526"/>
                  <a:pt x="16090" y="9478"/>
                  <a:pt x="16109" y="9402"/>
                </a:cubicBezTo>
                <a:cubicBezTo>
                  <a:pt x="16127" y="9326"/>
                  <a:pt x="16162" y="9325"/>
                  <a:pt x="16200" y="9363"/>
                </a:cubicBezTo>
                <a:cubicBezTo>
                  <a:pt x="16264" y="9274"/>
                  <a:pt x="16317" y="9357"/>
                  <a:pt x="16352" y="9532"/>
                </a:cubicBezTo>
                <a:cubicBezTo>
                  <a:pt x="16370" y="9521"/>
                  <a:pt x="16384" y="9491"/>
                  <a:pt x="16398" y="9434"/>
                </a:cubicBezTo>
                <a:cubicBezTo>
                  <a:pt x="16425" y="9323"/>
                  <a:pt x="16485" y="9296"/>
                  <a:pt x="16532" y="9369"/>
                </a:cubicBezTo>
                <a:cubicBezTo>
                  <a:pt x="16713" y="9655"/>
                  <a:pt x="17092" y="9630"/>
                  <a:pt x="17137" y="9331"/>
                </a:cubicBezTo>
                <a:cubicBezTo>
                  <a:pt x="17177" y="9067"/>
                  <a:pt x="17202" y="9071"/>
                  <a:pt x="17373" y="9356"/>
                </a:cubicBezTo>
                <a:cubicBezTo>
                  <a:pt x="17515" y="9593"/>
                  <a:pt x="17584" y="9619"/>
                  <a:pt x="17646" y="9460"/>
                </a:cubicBezTo>
                <a:cubicBezTo>
                  <a:pt x="17704" y="9313"/>
                  <a:pt x="17760" y="9307"/>
                  <a:pt x="17824" y="9441"/>
                </a:cubicBezTo>
                <a:cubicBezTo>
                  <a:pt x="17885" y="9571"/>
                  <a:pt x="17932" y="9575"/>
                  <a:pt x="17963" y="9447"/>
                </a:cubicBezTo>
                <a:cubicBezTo>
                  <a:pt x="17988" y="9342"/>
                  <a:pt x="18059" y="9307"/>
                  <a:pt x="18122" y="9369"/>
                </a:cubicBezTo>
                <a:cubicBezTo>
                  <a:pt x="18213" y="9458"/>
                  <a:pt x="18233" y="9359"/>
                  <a:pt x="18214" y="8928"/>
                </a:cubicBezTo>
                <a:cubicBezTo>
                  <a:pt x="18190" y="8399"/>
                  <a:pt x="18175" y="8380"/>
                  <a:pt x="17765" y="8358"/>
                </a:cubicBezTo>
                <a:cubicBezTo>
                  <a:pt x="17449" y="8340"/>
                  <a:pt x="17329" y="8410"/>
                  <a:pt x="17297" y="8624"/>
                </a:cubicBezTo>
                <a:cubicBezTo>
                  <a:pt x="17259" y="8873"/>
                  <a:pt x="17237" y="8873"/>
                  <a:pt x="17125" y="8637"/>
                </a:cubicBezTo>
                <a:cubicBezTo>
                  <a:pt x="16940" y="8248"/>
                  <a:pt x="16700" y="8013"/>
                  <a:pt x="16509" y="7981"/>
                </a:cubicBezTo>
                <a:close/>
                <a:moveTo>
                  <a:pt x="11327" y="10952"/>
                </a:moveTo>
                <a:cubicBezTo>
                  <a:pt x="11302" y="11046"/>
                  <a:pt x="11276" y="11140"/>
                  <a:pt x="11246" y="11237"/>
                </a:cubicBezTo>
                <a:cubicBezTo>
                  <a:pt x="11276" y="11143"/>
                  <a:pt x="11301" y="11049"/>
                  <a:pt x="11327" y="10952"/>
                </a:cubicBezTo>
                <a:close/>
                <a:moveTo>
                  <a:pt x="21562" y="21077"/>
                </a:moveTo>
                <a:cubicBezTo>
                  <a:pt x="21545" y="21066"/>
                  <a:pt x="21516" y="21109"/>
                  <a:pt x="21471" y="21206"/>
                </a:cubicBezTo>
                <a:cubicBezTo>
                  <a:pt x="21409" y="21336"/>
                  <a:pt x="21359" y="21472"/>
                  <a:pt x="21359" y="21511"/>
                </a:cubicBezTo>
                <a:cubicBezTo>
                  <a:pt x="21359" y="21551"/>
                  <a:pt x="21409" y="21589"/>
                  <a:pt x="21471" y="21589"/>
                </a:cubicBezTo>
                <a:cubicBezTo>
                  <a:pt x="21532" y="21589"/>
                  <a:pt x="21582" y="21447"/>
                  <a:pt x="21582" y="21278"/>
                </a:cubicBezTo>
                <a:cubicBezTo>
                  <a:pt x="21582" y="21151"/>
                  <a:pt x="21578" y="21087"/>
                  <a:pt x="21562" y="21077"/>
                </a:cubicBezTo>
                <a:close/>
              </a:path>
            </a:pathLst>
          </a:custGeom>
          <a:ln w="12700">
            <a:miter lim="400000"/>
          </a:ln>
        </p:spPr>
      </p:pic>
      <p:sp>
        <p:nvSpPr>
          <p:cNvPr id="30" name="Shape 140"/>
          <p:cNvSpPr/>
          <p:nvPr/>
        </p:nvSpPr>
        <p:spPr>
          <a:xfrm>
            <a:off x="948012" y="3013641"/>
            <a:ext cx="10345188" cy="206210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822434"/>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Many robot models are available in the standard distribution</a:t>
            </a:r>
          </a:p>
          <a:p>
            <a:pPr marL="329184" indent="-329184" algn="just">
              <a:lnSpc>
                <a:spcPct val="90000"/>
              </a:lnSpc>
              <a:spcBef>
                <a:spcPts val="1200"/>
              </a:spcBef>
              <a:buClr>
                <a:srgbClr val="822434"/>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It’s functionalities can be extended using many programming languages </a:t>
            </a:r>
            <a:br>
              <a:rPr sz="2400" dirty="0">
                <a:latin typeface="HelveticaNeueLT Std Lt" panose="020B0403020202020204" pitchFamily="34" charset="0"/>
              </a:rPr>
            </a:br>
            <a:r>
              <a:rPr sz="2000" dirty="0">
                <a:latin typeface="HelveticaNeueLT Std Lt" panose="020B0403020202020204" pitchFamily="34" charset="0"/>
              </a:rPr>
              <a:t>(C/C++, </a:t>
            </a:r>
            <a:r>
              <a:rPr sz="2000" dirty="0" err="1">
                <a:latin typeface="HelveticaNeueLT Std Lt" panose="020B0403020202020204" pitchFamily="34" charset="0"/>
              </a:rPr>
              <a:t>Matlab</a:t>
            </a:r>
            <a:r>
              <a:rPr sz="2000" dirty="0">
                <a:latin typeface="HelveticaNeueLT Std Lt" panose="020B0403020202020204" pitchFamily="34" charset="0"/>
              </a:rPr>
              <a:t>)</a:t>
            </a:r>
            <a:r>
              <a:rPr sz="2400" dirty="0">
                <a:latin typeface="HelveticaNeueLT Std Lt" panose="020B0403020202020204" pitchFamily="34" charset="0"/>
              </a:rPr>
              <a:t> and programming approaches </a:t>
            </a:r>
            <a:r>
              <a:rPr sz="2000" dirty="0">
                <a:latin typeface="HelveticaNeueLT Std Lt" panose="020B0403020202020204" pitchFamily="34" charset="0"/>
              </a:rPr>
              <a:t>(remote clients, plugins, ROS nodes</a:t>
            </a:r>
            <a:r>
              <a:rPr sz="2000" dirty="0" smtClean="0">
                <a:latin typeface="HelveticaNeueLT Std Lt" panose="020B0403020202020204" pitchFamily="34" charset="0"/>
              </a:rPr>
              <a:t>)</a:t>
            </a:r>
            <a:endParaRPr sz="2400" dirty="0">
              <a:latin typeface="HelveticaNeueLT Std Lt" panose="020B0403020202020204" pitchFamily="34" charset="0"/>
            </a:endParaRPr>
          </a:p>
          <a:p>
            <a:pPr algn="just">
              <a:lnSpc>
                <a:spcPct val="90000"/>
              </a:lnSpc>
              <a:spcBef>
                <a:spcPts val="1200"/>
              </a:spcBef>
              <a:defRPr sz="2600">
                <a:latin typeface="Tw Cen MT"/>
                <a:ea typeface="Tw Cen MT"/>
                <a:cs typeface="Tw Cen MT"/>
                <a:sym typeface="Tw Cen MT"/>
              </a:defRPr>
            </a:pPr>
            <a:r>
              <a:rPr sz="2400" dirty="0">
                <a:latin typeface="HelveticaNeueLT Std Lt" panose="020B0403020202020204" pitchFamily="34" charset="0"/>
              </a:rPr>
              <a:t>In our approach, we developed a C++ plugin in order to perform needle penetration simulation.</a:t>
            </a:r>
          </a:p>
        </p:txBody>
      </p:sp>
    </p:spTree>
    <p:extLst>
      <p:ext uri="{BB962C8B-B14F-4D97-AF65-F5344CB8AC3E}">
        <p14:creationId xmlns:p14="http://schemas.microsoft.com/office/powerpoint/2010/main" val="15329126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9" presetClass="entr" fill="hold" grpId="0" nodeType="afterEffect">
                                  <p:stCondLst>
                                    <p:cond delay="0"/>
                                  </p:stCondLst>
                                  <p:iterate>
                                    <p:tmAbs val="0"/>
                                  </p:iterate>
                                  <p:childTnLst>
                                    <p:set>
                                      <p:cBhvr>
                                        <p:cTn id="10" fill="hold"/>
                                        <p:tgtEl>
                                          <p:spTgt spid="28"/>
                                        </p:tgtEl>
                                        <p:attrNameLst>
                                          <p:attrName>style.visibility</p:attrName>
                                        </p:attrNameLst>
                                      </p:cBhvr>
                                      <p:to>
                                        <p:strVal val="visible"/>
                                      </p:to>
                                    </p:set>
                                    <p:animEffect transition="in" filter="dissolve">
                                      <p:cBhvr>
                                        <p:cTn id="11" dur="500"/>
                                        <p:tgtEl>
                                          <p:spTgt spid="28"/>
                                        </p:tgtEl>
                                      </p:cBhvr>
                                    </p:animEffect>
                                  </p:childTnLst>
                                </p:cTn>
                              </p:par>
                              <p:par>
                                <p:cTn id="12" presetID="9" presetClass="entr" fill="hold" grpId="0" nodeType="withEffect">
                                  <p:stCondLst>
                                    <p:cond delay="0"/>
                                  </p:stCondLst>
                                  <p:iterate>
                                    <p:tmAbs val="0"/>
                                  </p:iterate>
                                  <p:childTnLst>
                                    <p:set>
                                      <p:cBhvr>
                                        <p:cTn id="13" fill="hold"/>
                                        <p:tgtEl>
                                          <p:spTgt spid="30"/>
                                        </p:tgtEl>
                                        <p:attrNameLst>
                                          <p:attrName>style.visibility</p:attrName>
                                        </p:attrNameLst>
                                      </p:cBhvr>
                                      <p:to>
                                        <p:strVal val="visible"/>
                                      </p:to>
                                    </p:set>
                                    <p:animEffect transition="in" filter="dissolve">
                                      <p:cBhvr>
                                        <p:cTn id="14" dur="500"/>
                                        <p:tgtEl>
                                          <p:spTgt spid="30"/>
                                        </p:tgtEl>
                                      </p:cBhvr>
                                    </p:animEffect>
                                  </p:childTnLst>
                                </p:cTn>
                              </p:par>
                              <p:par>
                                <p:cTn id="15" presetID="10"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advAuto="0"/>
      <p:bldP spid="30"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19</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Shape 148"/>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Interfaces (layers)</a:t>
            </a:r>
          </a:p>
        </p:txBody>
      </p:sp>
      <p:sp>
        <p:nvSpPr>
          <p:cNvPr id="13" name="Shape 149"/>
          <p:cNvSpPr/>
          <p:nvPr/>
        </p:nvSpPr>
        <p:spPr>
          <a:xfrm>
            <a:off x="774983" y="1329055"/>
            <a:ext cx="6442581" cy="3877985"/>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The user is able to chose the parameters of the 4 layers </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Using the PREV/NEXT buttons the tab will switch between the layers</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If the user doesn't want to fill all the layers’ parameters, he can use the default values we set on the code</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Once the choice is done, the user can close the window and switch to the following interface</a:t>
            </a:r>
          </a:p>
        </p:txBody>
      </p:sp>
      <p:pic>
        <p:nvPicPr>
          <p:cNvPr id="14" name="gui.png"/>
          <p:cNvPicPr>
            <a:picLocks noChangeAspect="1"/>
          </p:cNvPicPr>
          <p:nvPr/>
        </p:nvPicPr>
        <p:blipFill>
          <a:blip r:embed="rId5">
            <a:extLst/>
          </a:blip>
          <a:srcRect l="2085" t="7723" r="85149" b="46907"/>
          <a:stretch>
            <a:fillRect/>
          </a:stretch>
        </p:blipFill>
        <p:spPr>
          <a:xfrm>
            <a:off x="7631069" y="778897"/>
            <a:ext cx="4012729" cy="4687354"/>
          </a:xfrm>
          <a:prstGeom prst="rect">
            <a:avLst/>
          </a:prstGeom>
          <a:ln w="12700">
            <a:miter lim="400000"/>
          </a:ln>
        </p:spPr>
      </p:pic>
    </p:spTree>
    <p:extLst>
      <p:ext uri="{BB962C8B-B14F-4D97-AF65-F5344CB8AC3E}">
        <p14:creationId xmlns:p14="http://schemas.microsoft.com/office/powerpoint/2010/main" val="40091883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9" presetClass="entr" fill="hold" grpId="0" nodeType="afterEffect">
                                  <p:stCondLst>
                                    <p:cond delay="300"/>
                                  </p:stCondLst>
                                  <p:iterate>
                                    <p:tmAbs val="0"/>
                                  </p:iterate>
                                  <p:childTnLst>
                                    <p:set>
                                      <p:cBhvr>
                                        <p:cTn id="10" fill="hold"/>
                                        <p:tgtEl>
                                          <p:spTgt spid="13"/>
                                        </p:tgtEl>
                                        <p:attrNameLst>
                                          <p:attrName>style.visibility</p:attrName>
                                        </p:attrNameLst>
                                      </p:cBhvr>
                                      <p:to>
                                        <p:strVal val="visible"/>
                                      </p:to>
                                    </p:set>
                                    <p:animEffect transition="in" filter="dissolve">
                                      <p:cBhvr>
                                        <p:cTn id="11" dur="500"/>
                                        <p:tgtEl>
                                          <p:spTgt spid="13"/>
                                        </p:tgtEl>
                                      </p:cBhvr>
                                    </p:animEffect>
                                  </p:childTnLst>
                                </p:cTn>
                              </p:par>
                              <p:par>
                                <p:cTn id="12" presetID="10" presetClass="entr" presetSubtype="0" fill="hold" nodeType="withEffect">
                                  <p:stCondLst>
                                    <p:cond delay="3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smtClean="0">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a:t>
            </a:r>
            <a:r>
              <a:rPr lang="en-US" altLang="it-IT" b="1" cap="small" dirty="0" smtClean="0">
                <a:solidFill>
                  <a:srgbClr val="FFFFFF"/>
                </a:solidFill>
                <a:latin typeface="HelveticaNeueLT Std Lt" panose="020B0403020202020204" pitchFamily="34" charset="0"/>
              </a:rPr>
              <a:t>simulation </a:t>
            </a:r>
            <a:r>
              <a:rPr lang="en-US" altLang="it-IT" b="1" cap="small" dirty="0">
                <a:solidFill>
                  <a:srgbClr val="FFFFFF"/>
                </a:solidFill>
                <a:latin typeface="HelveticaNeueLT Std Lt" panose="020B0403020202020204" pitchFamily="34" charset="0"/>
              </a:rPr>
              <a:t>environment for </a:t>
            </a:r>
            <a:r>
              <a:rPr lang="en-US" altLang="it-IT" b="1" cap="small" dirty="0" smtClean="0">
                <a:solidFill>
                  <a:srgbClr val="FFFFFF"/>
                </a:solidFill>
                <a:latin typeface="HelveticaNeueLT Std Lt" panose="020B0403020202020204" pitchFamily="34" charset="0"/>
              </a:rPr>
              <a:t>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Outline</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3" name="Rectangle 2"/>
          <p:cNvSpPr txBox="1">
            <a:spLocks noChangeArrowheads="1"/>
          </p:cNvSpPr>
          <p:nvPr/>
        </p:nvSpPr>
        <p:spPr bwMode="auto">
          <a:xfrm>
            <a:off x="1116012" y="1348353"/>
            <a:ext cx="10009187" cy="38590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Goal</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Introduction and Motivations</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Devices: Geomagic Touch &amp; Kuka LWR 4+</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Coupling and clutching</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Kuka Cartesian control</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Teleoperation principles</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Soft tissue model</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The simulation software</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Simulations and results</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Conclusions</a:t>
            </a:r>
          </a:p>
          <a:p>
            <a:pPr lvl="0" algn="just">
              <a:buClr>
                <a:srgbClr val="822434"/>
              </a:buClr>
              <a:defRPr/>
            </a:pPr>
            <a:endParaRPr lang="en-GB" altLang="it-IT" b="0" dirty="0" smtClean="0">
              <a:solidFill>
                <a:schemeClr val="tx1"/>
              </a:solidFill>
              <a:latin typeface="HelveticaNeueLT Std Lt" panose="020B0403020202020204" pitchFamily="34" charset="0"/>
            </a:endParaRPr>
          </a:p>
        </p:txBody>
      </p:sp>
    </p:spTree>
    <p:extLst>
      <p:ext uri="{BB962C8B-B14F-4D97-AF65-F5344CB8AC3E}">
        <p14:creationId xmlns:p14="http://schemas.microsoft.com/office/powerpoint/2010/main" val="1360073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20</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7" name="Shape 158"/>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Interfaces (controller)</a:t>
            </a:r>
          </a:p>
        </p:txBody>
      </p:sp>
      <p:sp>
        <p:nvSpPr>
          <p:cNvPr id="18" name="Shape 159"/>
          <p:cNvSpPr/>
          <p:nvPr/>
        </p:nvSpPr>
        <p:spPr>
          <a:xfrm>
            <a:off x="731726" y="1696719"/>
            <a:ext cx="5077051" cy="314239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Through this interface the user can select and set the parameters of a controller</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The current selection will be shown on the bottom section of the GUI</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Thanks to the “Play” button the simulation will start with the desired parameters</a:t>
            </a:r>
          </a:p>
        </p:txBody>
      </p:sp>
      <p:pic>
        <p:nvPicPr>
          <p:cNvPr id="19" name="gui.png"/>
          <p:cNvPicPr>
            <a:picLocks noChangeAspect="1"/>
          </p:cNvPicPr>
          <p:nvPr/>
        </p:nvPicPr>
        <p:blipFill>
          <a:blip r:embed="rId5">
            <a:extLst/>
          </a:blip>
          <a:srcRect l="14882" t="7723" r="60707" b="29148"/>
          <a:stretch>
            <a:fillRect/>
          </a:stretch>
        </p:blipFill>
        <p:spPr>
          <a:xfrm>
            <a:off x="6073811" y="879935"/>
            <a:ext cx="5759808" cy="4895830"/>
          </a:xfrm>
          <a:prstGeom prst="rect">
            <a:avLst/>
          </a:prstGeom>
          <a:ln w="12700">
            <a:miter lim="400000"/>
          </a:ln>
        </p:spPr>
      </p:pic>
    </p:spTree>
    <p:extLst>
      <p:ext uri="{BB962C8B-B14F-4D97-AF65-F5344CB8AC3E}">
        <p14:creationId xmlns:p14="http://schemas.microsoft.com/office/powerpoint/2010/main" val="29788521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9" presetClass="entr" fill="hold" grpId="0" nodeType="afterEffect">
                                  <p:stCondLst>
                                    <p:cond delay="300"/>
                                  </p:stCondLst>
                                  <p:iterate>
                                    <p:tmAbs val="0"/>
                                  </p:iterate>
                                  <p:childTnLst>
                                    <p:set>
                                      <p:cBhvr>
                                        <p:cTn id="10" fill="hold"/>
                                        <p:tgtEl>
                                          <p:spTgt spid="18"/>
                                        </p:tgtEl>
                                        <p:attrNameLst>
                                          <p:attrName>style.visibility</p:attrName>
                                        </p:attrNameLst>
                                      </p:cBhvr>
                                      <p:to>
                                        <p:strVal val="visible"/>
                                      </p:to>
                                    </p:set>
                                    <p:animEffect transition="in" filter="dissolve">
                                      <p:cBhvr>
                                        <p:cTn id="11" dur="500"/>
                                        <p:tgtEl>
                                          <p:spTgt spid="18"/>
                                        </p:tgtEl>
                                      </p:cBhvr>
                                    </p:animEffect>
                                  </p:childTnLst>
                                </p:cTn>
                              </p:par>
                              <p:par>
                                <p:cTn id="12" presetID="10" presetClass="entr" presetSubtype="0" fill="hold" nodeType="withEffect">
                                  <p:stCondLst>
                                    <p:cond delay="30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21</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1" name="Shape 169"/>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Views</a:t>
            </a:r>
          </a:p>
        </p:txBody>
      </p:sp>
      <p:grpSp>
        <p:nvGrpSpPr>
          <p:cNvPr id="12" name="Gruppo 11"/>
          <p:cNvGrpSpPr/>
          <p:nvPr/>
        </p:nvGrpSpPr>
        <p:grpSpPr>
          <a:xfrm>
            <a:off x="972105" y="1193218"/>
            <a:ext cx="10954811" cy="4586817"/>
            <a:chOff x="972105" y="1193218"/>
            <a:chExt cx="10954811" cy="4586817"/>
          </a:xfrm>
        </p:grpSpPr>
        <p:pic>
          <p:nvPicPr>
            <p:cNvPr id="13" name="views.png"/>
            <p:cNvPicPr>
              <a:picLocks noChangeAspect="1"/>
            </p:cNvPicPr>
            <p:nvPr/>
          </p:nvPicPr>
          <p:blipFill>
            <a:blip r:embed="rId5">
              <a:extLst/>
            </a:blip>
            <a:stretch>
              <a:fillRect/>
            </a:stretch>
          </p:blipFill>
          <p:spPr>
            <a:xfrm>
              <a:off x="972105" y="1193218"/>
              <a:ext cx="9331801" cy="4586817"/>
            </a:xfrm>
            <a:prstGeom prst="rect">
              <a:avLst/>
            </a:prstGeom>
            <a:ln w="12700">
              <a:miter lim="400000"/>
            </a:ln>
          </p:spPr>
        </p:pic>
        <p:sp>
          <p:nvSpPr>
            <p:cNvPr id="14" name="Shape 170"/>
            <p:cNvSpPr/>
            <p:nvPr/>
          </p:nvSpPr>
          <p:spPr>
            <a:xfrm>
              <a:off x="10638013" y="3161440"/>
              <a:ext cx="1263503" cy="650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r>
                <a:t>External forces graph</a:t>
              </a:r>
            </a:p>
          </p:txBody>
        </p:sp>
        <p:sp>
          <p:nvSpPr>
            <p:cNvPr id="15" name="Shape 171"/>
            <p:cNvSpPr/>
            <p:nvPr/>
          </p:nvSpPr>
          <p:spPr>
            <a:xfrm>
              <a:off x="10570328" y="4812038"/>
              <a:ext cx="1356588" cy="650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r>
                <a:t>Depth/forces graph</a:t>
              </a:r>
            </a:p>
          </p:txBody>
        </p:sp>
        <p:sp>
          <p:nvSpPr>
            <p:cNvPr id="16" name="Shape 172"/>
            <p:cNvSpPr/>
            <p:nvPr/>
          </p:nvSpPr>
          <p:spPr>
            <a:xfrm>
              <a:off x="1281852" y="1359129"/>
              <a:ext cx="1417475" cy="3708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rPr dirty="0"/>
                <a:t>Arbitrary view</a:t>
              </a:r>
            </a:p>
          </p:txBody>
        </p:sp>
        <p:sp>
          <p:nvSpPr>
            <p:cNvPr id="20" name="Shape 173"/>
            <p:cNvSpPr/>
            <p:nvPr/>
          </p:nvSpPr>
          <p:spPr>
            <a:xfrm>
              <a:off x="9113683" y="1359129"/>
              <a:ext cx="978915" cy="3708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rPr dirty="0"/>
                <a:t>Side view</a:t>
              </a:r>
            </a:p>
          </p:txBody>
        </p:sp>
      </p:grpSp>
    </p:spTree>
    <p:extLst>
      <p:ext uri="{BB962C8B-B14F-4D97-AF65-F5344CB8AC3E}">
        <p14:creationId xmlns:p14="http://schemas.microsoft.com/office/powerpoint/2010/main" val="40785173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22</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21" name="Shape 181"/>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Virtual Coupling</a:t>
            </a:r>
          </a:p>
        </p:txBody>
      </p:sp>
      <p:sp>
        <p:nvSpPr>
          <p:cNvPr id="22" name="Shape 182"/>
          <p:cNvSpPr/>
          <p:nvPr/>
        </p:nvSpPr>
        <p:spPr>
          <a:xfrm>
            <a:off x="948011" y="1003436"/>
            <a:ext cx="10345189" cy="1729704"/>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ea typeface="Helvetica Neue" panose="02000503000000020004" pitchFamily="2"/>
                <a:cs typeface="Helvetica Neue" panose="02000503000000020004" pitchFamily="2"/>
              </a:rPr>
              <a:t>The device’s workspace is too small with respect with the scene</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ea typeface="Helvetica Neue" panose="02000503000000020004" pitchFamily="2"/>
                <a:cs typeface="Helvetica Neue" panose="02000503000000020004" pitchFamily="2"/>
              </a:rPr>
              <a:t>With lower resolution the device’s workspace will increase in dimension, but precision in simulation will be worse</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ea typeface="Helvetica Neue" panose="02000503000000020004" pitchFamily="2"/>
                <a:cs typeface="Helvetica Neue" panose="02000503000000020004" pitchFamily="2"/>
              </a:rPr>
              <a:t>The solution is to implement </a:t>
            </a:r>
            <a:r>
              <a:rPr sz="2400" i="1" dirty="0">
                <a:latin typeface="HelveticaNeueLT Std Lt" panose="020B0403020202020204" pitchFamily="34" charset="0"/>
                <a:ea typeface="Helvetica Neue" panose="02000503000000020004" pitchFamily="2"/>
                <a:cs typeface="Helvetica Neue" panose="02000503000000020004" pitchFamily="2"/>
              </a:rPr>
              <a:t>clutching </a:t>
            </a:r>
            <a:r>
              <a:rPr sz="2400" dirty="0">
                <a:latin typeface="HelveticaNeueLT Std Lt" panose="020B0403020202020204" pitchFamily="34" charset="0"/>
                <a:ea typeface="Helvetica Neue" panose="02000503000000020004" pitchFamily="2"/>
                <a:cs typeface="Helvetica Neue" panose="02000503000000020004" pitchFamily="2"/>
              </a:rPr>
              <a:t>through virtual coupling</a:t>
            </a:r>
          </a:p>
        </p:txBody>
      </p:sp>
      <p:pic>
        <p:nvPicPr>
          <p:cNvPr id="23" name="coupl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56292" y="928054"/>
            <a:ext cx="10336908" cy="5080968"/>
          </a:xfrm>
          <a:prstGeom prst="rect">
            <a:avLst/>
          </a:prstGeom>
        </p:spPr>
      </p:pic>
    </p:spTree>
    <p:extLst>
      <p:ext uri="{BB962C8B-B14F-4D97-AF65-F5344CB8AC3E}">
        <p14:creationId xmlns:p14="http://schemas.microsoft.com/office/powerpoint/2010/main" val="8550281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22"/>
                                        </p:tgtEl>
                                      </p:cBhvr>
                                    </p:animEffect>
                                    <p:set>
                                      <p:cBhvr>
                                        <p:cTn id="15" dur="1" fill="hold">
                                          <p:stCondLst>
                                            <p:cond delay="499"/>
                                          </p:stCondLst>
                                        </p:cTn>
                                        <p:tgtEl>
                                          <p:spTgt spid="22"/>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23"/>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afterEffect">
                                  <p:stCondLst>
                                    <p:cond delay="0"/>
                                  </p:stCondLst>
                                  <p:childTnLst>
                                    <p:cmd type="call" cmd="togglePause">
                                      <p:cBhvr>
                                        <p:cTn id="24" dur="1" fill="hold"/>
                                        <p:tgtEl>
                                          <p:spTgt spid="23"/>
                                        </p:tgtEl>
                                      </p:cBhvr>
                                    </p:cmd>
                                  </p:childTnLst>
                                </p:cTn>
                              </p:par>
                            </p:childTnLst>
                          </p:cTn>
                        </p:par>
                      </p:childTnLst>
                    </p:cTn>
                  </p:par>
                </p:childTnLst>
              </p:cTn>
              <p:nextCondLst>
                <p:cond evt="onClick" delay="0">
                  <p:tgtEl>
                    <p:spTgt spid="23"/>
                  </p:tgtEl>
                </p:cond>
              </p:nextCondLst>
            </p:seq>
            <p:video>
              <p:cMediaNode vol="80000">
                <p:cTn id="25" fill="hold" display="0">
                  <p:stCondLst>
                    <p:cond delay="indefinite"/>
                  </p:stCondLst>
                </p:cTn>
                <p:tgtEl>
                  <p:spTgt spid="23"/>
                </p:tgtEl>
              </p:cMediaNode>
            </p:video>
          </p:childTnLst>
        </p:cTn>
      </p:par>
    </p:tnLst>
    <p:bldLst>
      <p:bldP spid="21" grpId="0" animBg="1"/>
      <p:bldP spid="22" grpId="0" animBg="1"/>
      <p:bldP spid="22"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23</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1" name="Shape 191"/>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Penetration</a:t>
            </a:r>
          </a:p>
        </p:txBody>
      </p:sp>
      <p:pic>
        <p:nvPicPr>
          <p:cNvPr id="12" name="penetration_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57600" y="928800"/>
            <a:ext cx="10334127" cy="5079600"/>
          </a:xfrm>
          <a:prstGeom prst="rect">
            <a:avLst/>
          </a:prstGeom>
        </p:spPr>
      </p:pic>
    </p:spTree>
    <p:extLst>
      <p:ext uri="{BB962C8B-B14F-4D97-AF65-F5344CB8AC3E}">
        <p14:creationId xmlns:p14="http://schemas.microsoft.com/office/powerpoint/2010/main" val="40929815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2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2"/>
                </p:tgtEl>
              </p:cMediaNode>
            </p:video>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24</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3" name="Shape 200"/>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Simulations</a:t>
            </a:r>
          </a:p>
        </p:txBody>
      </p:sp>
      <p:sp>
        <p:nvSpPr>
          <p:cNvPr id="14" name="Shape 201"/>
          <p:cNvSpPr/>
          <p:nvPr/>
        </p:nvSpPr>
        <p:spPr>
          <a:xfrm>
            <a:off x="948011" y="1003436"/>
            <a:ext cx="10345189" cy="1243417"/>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b="1" dirty="0">
                <a:latin typeface="HelveticaNeueLT Std Lt" panose="020B0403020202020204" pitchFamily="34" charset="0"/>
              </a:rPr>
              <a:t>TASK</a:t>
            </a:r>
            <a:r>
              <a:rPr sz="2400" dirty="0">
                <a:latin typeface="HelveticaNeueLT Std Lt" panose="020B0403020202020204" pitchFamily="34" charset="0"/>
              </a:rPr>
              <a:t>: complete penetration of the tissue and recognition the layers</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Comparison between </a:t>
            </a:r>
            <a:r>
              <a:rPr sz="2400" b="1" dirty="0">
                <a:latin typeface="HelveticaNeueLT Std Lt" panose="020B0403020202020204" pitchFamily="34" charset="0"/>
              </a:rPr>
              <a:t>vision aided</a:t>
            </a:r>
            <a:r>
              <a:rPr sz="2400" dirty="0">
                <a:latin typeface="HelveticaNeueLT Std Lt" panose="020B0403020202020204" pitchFamily="34" charset="0"/>
              </a:rPr>
              <a:t> and </a:t>
            </a:r>
            <a:r>
              <a:rPr sz="2400" b="1" dirty="0">
                <a:latin typeface="HelveticaNeueLT Std Lt" panose="020B0403020202020204" pitchFamily="34" charset="0"/>
              </a:rPr>
              <a:t>haptic feedback only </a:t>
            </a:r>
            <a:r>
              <a:rPr sz="2400" dirty="0">
                <a:latin typeface="HelveticaNeueLT Std Lt" panose="020B0403020202020204" pitchFamily="34" charset="0"/>
              </a:rPr>
              <a:t>simulations with different teleoperation schemes</a:t>
            </a:r>
          </a:p>
        </p:txBody>
      </p:sp>
      <p:grpSp>
        <p:nvGrpSpPr>
          <p:cNvPr id="15" name="Gruppo 14"/>
          <p:cNvGrpSpPr/>
          <p:nvPr/>
        </p:nvGrpSpPr>
        <p:grpSpPr>
          <a:xfrm>
            <a:off x="947342" y="2318339"/>
            <a:ext cx="10346526" cy="3727805"/>
            <a:chOff x="947342" y="2318339"/>
            <a:chExt cx="10346526" cy="3727805"/>
          </a:xfrm>
        </p:grpSpPr>
        <p:pic>
          <p:nvPicPr>
            <p:cNvPr id="16" name="P1_NoVisionAid_Controller2.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23462" y="2318339"/>
              <a:ext cx="4970406" cy="3727805"/>
            </a:xfrm>
            <a:prstGeom prst="rect">
              <a:avLst/>
            </a:prstGeom>
            <a:ln w="12700">
              <a:miter lim="400000"/>
            </a:ln>
          </p:spPr>
        </p:pic>
        <p:pic>
          <p:nvPicPr>
            <p:cNvPr id="17" name="P1_VisionAid_Controller2.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7342" y="2318339"/>
              <a:ext cx="4970406" cy="3727805"/>
            </a:xfrm>
            <a:prstGeom prst="rect">
              <a:avLst/>
            </a:prstGeom>
            <a:ln w="12700">
              <a:miter lim="400000"/>
            </a:ln>
          </p:spPr>
        </p:pic>
      </p:grpSp>
      <p:grpSp>
        <p:nvGrpSpPr>
          <p:cNvPr id="18" name="Gruppo 17"/>
          <p:cNvGrpSpPr/>
          <p:nvPr/>
        </p:nvGrpSpPr>
        <p:grpSpPr>
          <a:xfrm>
            <a:off x="947342" y="2318339"/>
            <a:ext cx="10346527" cy="3727805"/>
            <a:chOff x="947342" y="2318339"/>
            <a:chExt cx="10346527" cy="3727805"/>
          </a:xfrm>
        </p:grpSpPr>
        <p:pic>
          <p:nvPicPr>
            <p:cNvPr id="19" name="P1_NoVisionAid_Controller2.png"/>
            <p:cNvPicPr>
              <a:picLocks noChangeAspect="1"/>
            </p:cNvPicPr>
            <p:nvPr/>
          </p:nvPicPr>
          <p:blipFill>
            <a:blip r:embed="rId7">
              <a:extLst/>
            </a:blip>
            <a:stretch>
              <a:fillRect/>
            </a:stretch>
          </p:blipFill>
          <p:spPr>
            <a:xfrm>
              <a:off x="6323462" y="2318339"/>
              <a:ext cx="4970407" cy="3727805"/>
            </a:xfrm>
            <a:prstGeom prst="rect">
              <a:avLst/>
            </a:prstGeom>
            <a:ln w="12700">
              <a:miter lim="400000"/>
            </a:ln>
          </p:spPr>
        </p:pic>
        <p:pic>
          <p:nvPicPr>
            <p:cNvPr id="20" name="P1_VisionAid_Controller2.png"/>
            <p:cNvPicPr>
              <a:picLocks noChangeAspect="1"/>
            </p:cNvPicPr>
            <p:nvPr/>
          </p:nvPicPr>
          <p:blipFill>
            <a:blip r:embed="rId8">
              <a:extLst/>
            </a:blip>
            <a:stretch>
              <a:fillRect/>
            </a:stretch>
          </p:blipFill>
          <p:spPr>
            <a:xfrm>
              <a:off x="947342" y="2318339"/>
              <a:ext cx="4970407" cy="3727805"/>
            </a:xfrm>
            <a:prstGeom prst="rect">
              <a:avLst/>
            </a:prstGeom>
            <a:ln w="12700">
              <a:miter lim="400000"/>
            </a:ln>
          </p:spPr>
        </p:pic>
      </p:grpSp>
    </p:spTree>
    <p:extLst>
      <p:ext uri="{BB962C8B-B14F-4D97-AF65-F5344CB8AC3E}">
        <p14:creationId xmlns:p14="http://schemas.microsoft.com/office/powerpoint/2010/main" val="25949202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9" presetClass="entr" fill="hold" grpId="0" nodeType="afterEffect">
                                  <p:stCondLst>
                                    <p:cond delay="0"/>
                                  </p:stCondLst>
                                  <p:iterate>
                                    <p:tmAbs val="0"/>
                                  </p:iterate>
                                  <p:childTnLst>
                                    <p:set>
                                      <p:cBhvr>
                                        <p:cTn id="10" fill="hold"/>
                                        <p:tgtEl>
                                          <p:spTgt spid="14"/>
                                        </p:tgtEl>
                                        <p:attrNameLst>
                                          <p:attrName>style.visibility</p:attrName>
                                        </p:attrNameLst>
                                      </p:cBhvr>
                                      <p:to>
                                        <p:strVal val="visible"/>
                                      </p:to>
                                    </p:set>
                                    <p:animEffect transition="in" filter="dissolv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nodeType="clickEffect">
                                  <p:stCondLst>
                                    <p:cond delay="0"/>
                                  </p:stCondLst>
                                  <p:childTnLst>
                                    <p:animEffect transition="out" filter="fade">
                                      <p:cBhvr>
                                        <p:cTn id="18" dur="500"/>
                                        <p:tgtEl>
                                          <p:spTgt spid="15"/>
                                        </p:tgtEl>
                                      </p:cBhvr>
                                    </p:animEffect>
                                    <p:set>
                                      <p:cBhvr>
                                        <p:cTn id="19" dur="1" fill="hold">
                                          <p:stCondLst>
                                            <p:cond delay="499"/>
                                          </p:stCondLst>
                                        </p:cTn>
                                        <p:tgtEl>
                                          <p:spTgt spid="15"/>
                                        </p:tgtEl>
                                        <p:attrNameLst>
                                          <p:attrName>style.visibility</p:attrName>
                                        </p:attrNameLst>
                                      </p:cBhvr>
                                      <p:to>
                                        <p:strVal val="hidden"/>
                                      </p:to>
                                    </p:se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25</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21" name="Shape 238"/>
          <p:cNvSpPr/>
          <p:nvPr/>
        </p:nvSpPr>
        <p:spPr>
          <a:xfrm>
            <a:off x="1116011" y="4048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r>
              <a:rPr dirty="0"/>
              <a:t>Discussion and Future Works</a:t>
            </a:r>
          </a:p>
        </p:txBody>
      </p:sp>
      <p:sp>
        <p:nvSpPr>
          <p:cNvPr id="22" name="Shape 239"/>
          <p:cNvSpPr/>
          <p:nvPr/>
        </p:nvSpPr>
        <p:spPr>
          <a:xfrm>
            <a:off x="406147" y="993341"/>
            <a:ext cx="11379707" cy="469667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The aim of this project is to build a simulative framework in VREP in order to teleoperate a KUKA LWR 4+ robot using a Geomagic Touch as master robot implementing different teleoperation schemes</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The experiments underlined how some of the proposed teleoperation schemes are not suitable for such tasks </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VREP is not able to properly manage interactions between objects </a:t>
            </a:r>
            <a:br>
              <a:rPr sz="2400" dirty="0">
                <a:latin typeface="HelveticaNeueLT Std Lt" panose="020B0403020202020204" pitchFamily="34" charset="0"/>
              </a:rPr>
            </a:br>
            <a:r>
              <a:rPr sz="2400" dirty="0">
                <a:latin typeface="HelveticaNeueLT Std Lt" panose="020B0403020202020204" pitchFamily="34" charset="0"/>
              </a:rPr>
              <a:t>→ different platform, e.g. </a:t>
            </a:r>
            <a:r>
              <a:rPr sz="2400" i="1" dirty="0">
                <a:latin typeface="HelveticaNeueLT Std Lt" panose="020B0403020202020204" pitchFamily="34" charset="0"/>
              </a:rPr>
              <a:t>Unity</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The device has a passive gimbal so cannot provide forces on its last </a:t>
            </a:r>
            <a:r>
              <a:rPr sz="2400" dirty="0" smtClean="0">
                <a:latin typeface="HelveticaNeueLT Std Lt" panose="020B0403020202020204" pitchFamily="34" charset="0"/>
              </a:rPr>
              <a:t>3</a:t>
            </a:r>
            <a:r>
              <a:rPr lang="it-IT" sz="2400" dirty="0" smtClean="0">
                <a:latin typeface="HelveticaNeueLT Std Lt" panose="020B0403020202020204" pitchFamily="34" charset="0"/>
              </a:rPr>
              <a:t> </a:t>
            </a:r>
            <a:r>
              <a:rPr sz="2400" dirty="0" smtClean="0">
                <a:latin typeface="HelveticaNeueLT Std Lt" panose="020B0403020202020204" pitchFamily="34" charset="0"/>
              </a:rPr>
              <a:t>joints</a:t>
            </a:r>
            <a:r>
              <a:rPr lang="it-IT" sz="2400" dirty="0" smtClean="0">
                <a:latin typeface="HelveticaNeueLT Std Lt" panose="020B0403020202020204" pitchFamily="34" charset="0"/>
              </a:rPr>
              <a:t> </a:t>
            </a:r>
            <a:br>
              <a:rPr lang="it-IT" sz="2400" dirty="0" smtClean="0">
                <a:latin typeface="HelveticaNeueLT Std Lt" panose="020B0403020202020204" pitchFamily="34" charset="0"/>
              </a:rPr>
            </a:br>
            <a:r>
              <a:rPr sz="2400" dirty="0" smtClean="0">
                <a:latin typeface="HelveticaNeueLT Std Lt" panose="020B0403020202020204" pitchFamily="34" charset="0"/>
              </a:rPr>
              <a:t>→ </a:t>
            </a:r>
            <a:r>
              <a:rPr sz="2400" dirty="0">
                <a:latin typeface="HelveticaNeueLT Std Lt" panose="020B0403020202020204" pitchFamily="34" charset="0"/>
              </a:rPr>
              <a:t>a more professional haptic device allows users to perceive more realistic sensation</a:t>
            </a:r>
          </a:p>
          <a:p>
            <a:pPr marL="329184" indent="-329184" algn="just">
              <a:lnSpc>
                <a:spcPct val="90000"/>
              </a:lnSpc>
              <a:spcBef>
                <a:spcPts val="1200"/>
              </a:spcBef>
              <a:buClr>
                <a:srgbClr val="006778"/>
              </a:buClr>
              <a:buSzPct val="100000"/>
              <a:buFont typeface="Arial"/>
              <a:buChar char="•"/>
              <a:defRPr sz="2600">
                <a:latin typeface="Tw Cen MT"/>
                <a:ea typeface="Tw Cen MT"/>
                <a:cs typeface="Tw Cen MT"/>
                <a:sym typeface="Tw Cen MT"/>
              </a:defRPr>
            </a:pPr>
            <a:r>
              <a:rPr sz="2400" dirty="0">
                <a:latin typeface="HelveticaNeueLT Std Lt" panose="020B0403020202020204" pitchFamily="34" charset="0"/>
              </a:rPr>
              <a:t>This work can be transposed in real-word applications using a robot manipulator to accomplish this task</a:t>
            </a:r>
          </a:p>
        </p:txBody>
      </p:sp>
    </p:spTree>
    <p:extLst>
      <p:ext uri="{BB962C8B-B14F-4D97-AF65-F5344CB8AC3E}">
        <p14:creationId xmlns:p14="http://schemas.microsoft.com/office/powerpoint/2010/main" val="15978865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9" presetClass="entr" fill="hold" grpId="0" nodeType="afterEffect">
                                  <p:stCondLst>
                                    <p:cond delay="0"/>
                                  </p:stCondLst>
                                  <p:iterate>
                                    <p:tmAbs val="0"/>
                                  </p:iterate>
                                  <p:childTnLst>
                                    <p:set>
                                      <p:cBhvr>
                                        <p:cTn id="10" fill="hold"/>
                                        <p:tgtEl>
                                          <p:spTgt spid="22"/>
                                        </p:tgtEl>
                                        <p:attrNameLst>
                                          <p:attrName>style.visibility</p:attrName>
                                        </p:attrNameLst>
                                      </p:cBhvr>
                                      <p:to>
                                        <p:strVal val="visible"/>
                                      </p:to>
                                    </p:set>
                                    <p:animEffect transition="in" filter="dissolve">
                                      <p:cBhvr>
                                        <p:cTn id="1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26</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21" name="Shape 238"/>
          <p:cNvSpPr/>
          <p:nvPr/>
        </p:nvSpPr>
        <p:spPr>
          <a:xfrm>
            <a:off x="1090347" y="2792413"/>
            <a:ext cx="10009189" cy="52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800" b="1" cap="small">
                <a:solidFill>
                  <a:srgbClr val="822434"/>
                </a:solidFill>
                <a:latin typeface="HelveticaNeueLT Std Lt"/>
                <a:ea typeface="HelveticaNeueLT Std Lt"/>
                <a:cs typeface="HelveticaNeueLT Std Lt"/>
                <a:sym typeface="HelveticaNeueLT Std Lt"/>
              </a:defRPr>
            </a:lvl1pPr>
          </a:lstStyle>
          <a:p>
            <a:pPr algn="ctr"/>
            <a:r>
              <a:rPr lang="en-GB" dirty="0" smtClean="0"/>
              <a:t>Thank you for your attention!</a:t>
            </a:r>
            <a:endParaRPr lang="en-GB" dirty="0"/>
          </a:p>
        </p:txBody>
      </p:sp>
    </p:spTree>
    <p:extLst>
      <p:ext uri="{BB962C8B-B14F-4D97-AF65-F5344CB8AC3E}">
        <p14:creationId xmlns:p14="http://schemas.microsoft.com/office/powerpoint/2010/main" val="4128906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2"/>
          <a:stretch>
            <a:fillRect/>
          </a:stretch>
        </p:blipFill>
        <p:spPr>
          <a:xfrm>
            <a:off x="3412862" y="2791037"/>
            <a:ext cx="5415485" cy="2982624"/>
          </a:xfrm>
          <a:prstGeom prst="rect">
            <a:avLst/>
          </a:prstGeom>
        </p:spPr>
      </p:pic>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3</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Goal</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3" name="Rectangle 2"/>
          <p:cNvSpPr txBox="1">
            <a:spLocks noChangeArrowheads="1"/>
          </p:cNvSpPr>
          <p:nvPr/>
        </p:nvSpPr>
        <p:spPr bwMode="auto">
          <a:xfrm>
            <a:off x="1116012" y="1128847"/>
            <a:ext cx="10009187" cy="14723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algn="just"/>
            <a:r>
              <a:rPr lang="en-GB" b="0" dirty="0" smtClean="0">
                <a:solidFill>
                  <a:schemeClr val="tx1"/>
                </a:solidFill>
                <a:latin typeface="HelveticaNeueLT Std Lt" panose="020B0403020202020204" pitchFamily="34" charset="0"/>
              </a:rPr>
              <a:t>Realization of a simulative framework for:</a:t>
            </a:r>
          </a:p>
          <a:p>
            <a:pPr marL="342900" indent="-342900" algn="just">
              <a:buClr>
                <a:srgbClr val="822434"/>
              </a:buClr>
              <a:buFont typeface="Arial" panose="020B0604020202020204" pitchFamily="34" charset="0"/>
              <a:buChar char="•"/>
            </a:pPr>
            <a:r>
              <a:rPr lang="en-GB" b="0" dirty="0" smtClean="0">
                <a:solidFill>
                  <a:schemeClr val="tx1"/>
                </a:solidFill>
                <a:latin typeface="HelveticaNeueLT Std Lt" panose="020B0403020202020204" pitchFamily="34" charset="0"/>
              </a:rPr>
              <a:t>Teleoperation task between real haptic device and virtual robot</a:t>
            </a:r>
          </a:p>
          <a:p>
            <a:pPr marL="342900" indent="-342900" algn="just">
              <a:buClr>
                <a:srgbClr val="822434"/>
              </a:buClr>
              <a:buFont typeface="Arial" panose="020B0604020202020204" pitchFamily="34" charset="0"/>
              <a:buChar char="•"/>
            </a:pPr>
            <a:r>
              <a:rPr lang="en-GB" b="0" dirty="0" smtClean="0">
                <a:solidFill>
                  <a:schemeClr val="tx1"/>
                </a:solidFill>
                <a:latin typeface="HelveticaNeueLT Std Lt" panose="020B0403020202020204" pitchFamily="34" charset="0"/>
              </a:rPr>
              <a:t>Needle insertion task</a:t>
            </a:r>
          </a:p>
          <a:p>
            <a:pPr marL="342900" indent="-342900" algn="just">
              <a:buClr>
                <a:srgbClr val="822434"/>
              </a:buClr>
              <a:buFont typeface="Arial" panose="020B0604020202020204" pitchFamily="34" charset="0"/>
              <a:buChar char="•"/>
            </a:pPr>
            <a:r>
              <a:rPr lang="en-GB" b="0" dirty="0" smtClean="0">
                <a:solidFill>
                  <a:schemeClr val="tx1"/>
                </a:solidFill>
                <a:latin typeface="HelveticaNeueLT Std Lt" panose="020B0403020202020204" pitchFamily="34" charset="0"/>
              </a:rPr>
              <a:t>Computation of haptic feedback</a:t>
            </a:r>
            <a:endParaRPr lang="en-US" b="0" dirty="0" smtClean="0">
              <a:solidFill>
                <a:schemeClr val="tx1"/>
              </a:solidFill>
              <a:latin typeface="HelveticaNeueLT Std Lt" panose="020B0403020202020204" pitchFamily="34" charset="0"/>
            </a:endParaRPr>
          </a:p>
        </p:txBody>
      </p:sp>
    </p:spTree>
    <p:extLst>
      <p:ext uri="{BB962C8B-B14F-4D97-AF65-F5344CB8AC3E}">
        <p14:creationId xmlns:p14="http://schemas.microsoft.com/office/powerpoint/2010/main" val="34322570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3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4</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i="0" u="none" strike="noStrike" kern="1200" cap="small" spc="0" dirty="0" smtClean="0">
                <a:ln>
                  <a:noFill/>
                </a:ln>
                <a:solidFill>
                  <a:srgbClr val="822434"/>
                </a:solidFill>
                <a:effectLst/>
                <a:uLnTx/>
                <a:uFillTx/>
                <a:latin typeface="HelveticaNeueLT Std Lt" panose="020B0403020202020204" pitchFamily="34" charset="0"/>
              </a:rPr>
              <a:t>Introduction and motivations</a:t>
            </a:r>
            <a:endParaRPr kumimoji="0" lang="en-GB" altLang="it-IT" sz="2800"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3" name="Rectangle 2"/>
          <p:cNvSpPr txBox="1">
            <a:spLocks noChangeArrowheads="1"/>
          </p:cNvSpPr>
          <p:nvPr/>
        </p:nvSpPr>
        <p:spPr bwMode="auto">
          <a:xfrm>
            <a:off x="1116012" y="1348354"/>
            <a:ext cx="10009187" cy="3781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Teleoperation = remote control</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Master in the local site, Slave in the remote site</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Motivation: command robot in far, dangerous, small/big environments</a:t>
            </a:r>
          </a:p>
          <a:p>
            <a:pPr marL="342900" lvl="0" indent="-342900" algn="just">
              <a:buClr>
                <a:srgbClr val="822434"/>
              </a:buClr>
              <a:buFont typeface="Arial" panose="020B0604020202020204" pitchFamily="34" charset="0"/>
              <a:buChar char="•"/>
              <a:defRPr/>
            </a:pPr>
            <a:r>
              <a:rPr lang="en-GB" altLang="it-IT" b="0" dirty="0" err="1" smtClean="0">
                <a:solidFill>
                  <a:schemeClr val="tx1"/>
                </a:solidFill>
                <a:latin typeface="HelveticaNeueLT Std Lt" panose="020B0403020202020204" pitchFamily="34" charset="0"/>
              </a:rPr>
              <a:t>Telesurgery</a:t>
            </a:r>
            <a:r>
              <a:rPr lang="en-GB" altLang="it-IT" b="0" dirty="0" smtClean="0">
                <a:solidFill>
                  <a:schemeClr val="tx1"/>
                </a:solidFill>
                <a:latin typeface="HelveticaNeueLT Std Lt" panose="020B0403020202020204" pitchFamily="34" charset="0"/>
              </a:rPr>
              <a:t> </a:t>
            </a:r>
            <a:r>
              <a:rPr lang="en-GB" altLang="it-IT" b="0" dirty="0" smtClean="0">
                <a:solidFill>
                  <a:schemeClr val="tx1"/>
                </a:solidFill>
                <a:latin typeface="HelveticaNeueLT Std Lt" panose="020B0403020202020204" pitchFamily="34" charset="0"/>
              </a:rPr>
              <a:t>improves surgeon’s technical abilities (precision, dexterity, safety)</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Needle insertion: definition and applications</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Simulated needle insertion: cheap and safe </a:t>
            </a:r>
          </a:p>
        </p:txBody>
      </p:sp>
    </p:spTree>
    <p:extLst>
      <p:ext uri="{BB962C8B-B14F-4D97-AF65-F5344CB8AC3E}">
        <p14:creationId xmlns:p14="http://schemas.microsoft.com/office/powerpoint/2010/main" val="31346250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5</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Devices: </a:t>
            </a:r>
            <a:r>
              <a:rPr lang="en-GB" altLang="it-IT" sz="2800" cap="small" dirty="0" err="1" smtClean="0">
                <a:solidFill>
                  <a:srgbClr val="822434"/>
                </a:solidFill>
                <a:latin typeface="HelveticaNeueLT Std Lt" panose="020B0403020202020204" pitchFamily="34" charset="0"/>
              </a:rPr>
              <a:t>Geomagic</a:t>
            </a:r>
            <a:r>
              <a:rPr lang="en-GB" altLang="it-IT" sz="2800" cap="small" dirty="0" smtClean="0">
                <a:solidFill>
                  <a:srgbClr val="822434"/>
                </a:solidFill>
                <a:latin typeface="HelveticaNeueLT Std Lt" panose="020B0403020202020204" pitchFamily="34" charset="0"/>
              </a:rPr>
              <a:t> Touch</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3" name="Rectangle 2"/>
          <p:cNvSpPr txBox="1">
            <a:spLocks noChangeArrowheads="1"/>
          </p:cNvSpPr>
          <p:nvPr/>
        </p:nvSpPr>
        <p:spPr bwMode="auto">
          <a:xfrm>
            <a:off x="4314071" y="1199289"/>
            <a:ext cx="7604125" cy="41940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Geomagic Touch by 3D Systems</a:t>
            </a:r>
            <a:r>
              <a:rPr lang="en-GB" altLang="it-IT" b="0" dirty="0">
                <a:solidFill>
                  <a:schemeClr val="tx1"/>
                </a:solidFill>
                <a:latin typeface="HelveticaNeueLT Std Lt" panose="020B0403020202020204" pitchFamily="34" charset="0"/>
              </a:rPr>
              <a:t> </a:t>
            </a:r>
            <a:r>
              <a:rPr lang="en-GB" altLang="it-IT" b="0" dirty="0" smtClean="0">
                <a:solidFill>
                  <a:schemeClr val="tx1"/>
                </a:solidFill>
                <a:latin typeface="HelveticaNeueLT Std Lt" panose="020B0403020202020204" pitchFamily="34" charset="0"/>
              </a:rPr>
              <a:t>(previously Phantom Omni </a:t>
            </a:r>
            <a:r>
              <a:rPr lang="en-GB" altLang="it-IT" b="0" dirty="0">
                <a:solidFill>
                  <a:schemeClr val="tx1"/>
                </a:solidFill>
                <a:latin typeface="HelveticaNeueLT Std Lt" panose="020B0403020202020204" pitchFamily="34" charset="0"/>
              </a:rPr>
              <a:t>by </a:t>
            </a:r>
            <a:r>
              <a:rPr lang="en-GB" altLang="it-IT" b="0" dirty="0" err="1">
                <a:solidFill>
                  <a:schemeClr val="tx1"/>
                </a:solidFill>
                <a:latin typeface="HelveticaNeueLT Std Lt" panose="020B0403020202020204" pitchFamily="34" charset="0"/>
              </a:rPr>
              <a:t>SensAble</a:t>
            </a:r>
            <a:r>
              <a:rPr lang="en-GB" altLang="it-IT" b="0" dirty="0">
                <a:solidFill>
                  <a:schemeClr val="tx1"/>
                </a:solidFill>
                <a:latin typeface="HelveticaNeueLT Std Lt" panose="020B0403020202020204" pitchFamily="34" charset="0"/>
              </a:rPr>
              <a:t> Technologies</a:t>
            </a:r>
            <a:r>
              <a:rPr lang="en-GB" altLang="it-IT" b="0" dirty="0" smtClean="0">
                <a:solidFill>
                  <a:schemeClr val="tx1"/>
                </a:solidFill>
                <a:latin typeface="HelveticaNeueLT Std Lt" panose="020B0403020202020204" pitchFamily="34" charset="0"/>
              </a:rPr>
              <a:t>) </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6 joints: first 3 actuated, others 3 passive spherical wrist</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Small dimensions, limited workspace 160 w x 120 h x 70 d mm</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Maximum </a:t>
            </a:r>
            <a:r>
              <a:rPr lang="en-GB" altLang="it-IT" b="0" dirty="0" err="1" smtClean="0">
                <a:solidFill>
                  <a:schemeClr val="tx1"/>
                </a:solidFill>
                <a:latin typeface="HelveticaNeueLT Std Lt" panose="020B0403020202020204" pitchFamily="34" charset="0"/>
              </a:rPr>
              <a:t>exertable</a:t>
            </a:r>
            <a:r>
              <a:rPr lang="en-GB" altLang="it-IT" b="0" dirty="0" smtClean="0">
                <a:solidFill>
                  <a:schemeClr val="tx1"/>
                </a:solidFill>
                <a:latin typeface="HelveticaNeueLT Std Lt" panose="020B0403020202020204" pitchFamily="34" charset="0"/>
              </a:rPr>
              <a:t> linear force = 3.3N</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2 buttons</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Ethernet connectivity</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Compatible with </a:t>
            </a:r>
            <a:r>
              <a:rPr lang="en-GB" altLang="it-IT" b="0" dirty="0" err="1" smtClean="0">
                <a:solidFill>
                  <a:schemeClr val="tx1"/>
                </a:solidFill>
                <a:latin typeface="HelveticaNeueLT Std Lt" panose="020B0403020202020204" pitchFamily="34" charset="0"/>
              </a:rPr>
              <a:t>OpenHaptics</a:t>
            </a:r>
            <a:r>
              <a:rPr lang="en-GB" altLang="it-IT" b="0" dirty="0" smtClean="0">
                <a:solidFill>
                  <a:schemeClr val="tx1"/>
                </a:solidFill>
                <a:latin typeface="HelveticaNeueLT Std Lt" panose="020B0403020202020204" pitchFamily="34" charset="0"/>
              </a:rPr>
              <a:t> Toolkit (3D Systems) and CHAI3D libraries. </a:t>
            </a:r>
          </a:p>
          <a:p>
            <a:pPr marL="342900" lvl="0" indent="-342900" algn="just">
              <a:buClr>
                <a:srgbClr val="822434"/>
              </a:buClr>
              <a:buFont typeface="Arial" panose="020B0604020202020204" pitchFamily="34" charset="0"/>
              <a:buChar char="•"/>
              <a:defRPr/>
            </a:pPr>
            <a:endParaRPr lang="en-GB" altLang="it-IT" b="0" dirty="0" smtClean="0">
              <a:solidFill>
                <a:schemeClr val="tx1"/>
              </a:solidFill>
              <a:latin typeface="HelveticaNeueLT Std Lt" panose="020B0403020202020204" pitchFamily="34" charset="0"/>
            </a:endParaRPr>
          </a:p>
        </p:txBody>
      </p:sp>
      <p:pic>
        <p:nvPicPr>
          <p:cNvPr id="2" name="Immagin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43" y="1625178"/>
            <a:ext cx="4075920" cy="3342254"/>
          </a:xfrm>
          <a:prstGeom prst="rect">
            <a:avLst/>
          </a:prstGeom>
        </p:spPr>
      </p:pic>
    </p:spTree>
    <p:extLst>
      <p:ext uri="{BB962C8B-B14F-4D97-AF65-F5344CB8AC3E}">
        <p14:creationId xmlns:p14="http://schemas.microsoft.com/office/powerpoint/2010/main" val="3198341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3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6</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R="0" lvl="0" algn="l" defTabSz="914400" rtl="0" eaLnBrk="1" fontAlgn="base" latinLnBrk="0" hangingPunct="1">
              <a:lnSpc>
                <a:spcPct val="100000"/>
              </a:lnSpc>
              <a:spcBef>
                <a:spcPct val="0"/>
              </a:spcBef>
              <a:spcAft>
                <a:spcPct val="0"/>
              </a:spcAft>
              <a:buClrTx/>
              <a:buSzTx/>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Devices: </a:t>
            </a:r>
            <a:r>
              <a:rPr lang="en-GB" altLang="it-IT" sz="2800" cap="small" dirty="0" err="1" smtClean="0">
                <a:solidFill>
                  <a:srgbClr val="822434"/>
                </a:solidFill>
                <a:latin typeface="HelveticaNeueLT Std Lt" panose="020B0403020202020204" pitchFamily="34" charset="0"/>
              </a:rPr>
              <a:t>Kuka</a:t>
            </a:r>
            <a:r>
              <a:rPr lang="en-GB" altLang="it-IT" sz="2800" cap="small" dirty="0" smtClean="0">
                <a:solidFill>
                  <a:srgbClr val="822434"/>
                </a:solidFill>
                <a:latin typeface="HelveticaNeueLT Std Lt" panose="020B0403020202020204" pitchFamily="34" charset="0"/>
              </a:rPr>
              <a:t> </a:t>
            </a:r>
            <a:r>
              <a:rPr lang="en-GB" altLang="it-IT" sz="2800" cap="small" dirty="0" err="1" smtClean="0">
                <a:solidFill>
                  <a:srgbClr val="822434"/>
                </a:solidFill>
                <a:latin typeface="HelveticaNeueLT Std Lt" panose="020B0403020202020204" pitchFamily="34" charset="0"/>
              </a:rPr>
              <a:t>Lwr</a:t>
            </a:r>
            <a:r>
              <a:rPr lang="en-GB" altLang="it-IT" sz="2800" cap="small" dirty="0" smtClean="0">
                <a:solidFill>
                  <a:srgbClr val="822434"/>
                </a:solidFill>
                <a:latin typeface="HelveticaNeueLT Std Lt" panose="020B0403020202020204" pitchFamily="34" charset="0"/>
              </a:rPr>
              <a:t> 4+ (aka </a:t>
            </a:r>
            <a:r>
              <a:rPr lang="en-GB" altLang="it-IT" sz="2800" cap="small" dirty="0" err="1" smtClean="0">
                <a:solidFill>
                  <a:srgbClr val="822434"/>
                </a:solidFill>
                <a:latin typeface="HelveticaNeueLT Std Lt" panose="020B0403020202020204" pitchFamily="34" charset="0"/>
              </a:rPr>
              <a:t>kuka</a:t>
            </a:r>
            <a:r>
              <a:rPr lang="en-GB" altLang="it-IT" sz="2800" cap="small" dirty="0" smtClean="0">
                <a:solidFill>
                  <a:srgbClr val="822434"/>
                </a:solidFill>
                <a:latin typeface="HelveticaNeueLT Std Lt" panose="020B0403020202020204" pitchFamily="34" charset="0"/>
              </a:rPr>
              <a:t> </a:t>
            </a:r>
            <a:r>
              <a:rPr lang="en-GB" altLang="it-IT" sz="2800" cap="small" dirty="0" err="1" smtClean="0">
                <a:solidFill>
                  <a:srgbClr val="822434"/>
                </a:solidFill>
                <a:latin typeface="HelveticaNeueLT Std Lt" panose="020B0403020202020204" pitchFamily="34" charset="0"/>
              </a:rPr>
              <a:t>lbr</a:t>
            </a:r>
            <a:r>
              <a:rPr lang="en-GB" altLang="it-IT" sz="2800" cap="small" dirty="0" smtClean="0">
                <a:solidFill>
                  <a:srgbClr val="822434"/>
                </a:solidFill>
                <a:latin typeface="HelveticaNeueLT Std Lt" panose="020B0403020202020204" pitchFamily="34" charset="0"/>
              </a:rPr>
              <a:t> 4+)</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mc:AlternateContent xmlns:mc="http://schemas.openxmlformats.org/markup-compatibility/2006" xmlns:a14="http://schemas.microsoft.com/office/drawing/2010/main">
        <mc:Choice Requires="a14">
          <p:sp>
            <p:nvSpPr>
              <p:cNvPr id="13" name="Rectangle 2"/>
              <p:cNvSpPr txBox="1">
                <a:spLocks noChangeArrowheads="1"/>
              </p:cNvSpPr>
              <p:nvPr/>
            </p:nvSpPr>
            <p:spPr bwMode="auto">
              <a:xfrm>
                <a:off x="5249410" y="1348353"/>
                <a:ext cx="6553024" cy="416893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Redundant robot, 7R, actuated, open chain</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Lightweight (16 kg), payload of 7 kg</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Used for human-robot interaction, industrial applications, research</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Low level controllers integrated in the motors: just impose desired joints positions </a:t>
                </a:r>
                <a14:m>
                  <m:oMath xmlns:m="http://schemas.openxmlformats.org/officeDocument/2006/math">
                    <m:r>
                      <a:rPr lang="it-IT" altLang="it-IT" b="1" i="1" smtClean="0">
                        <a:solidFill>
                          <a:schemeClr val="tx1"/>
                        </a:solidFill>
                        <a:latin typeface="Cambria Math" panose="02040503050406030204" pitchFamily="18" charset="0"/>
                      </a:rPr>
                      <m:t>𝒒</m:t>
                    </m:r>
                  </m:oMath>
                </a14:m>
                <a:r>
                  <a:rPr lang="en-GB" altLang="it-IT" b="0" dirty="0" smtClean="0">
                    <a:solidFill>
                      <a:schemeClr val="tx1"/>
                    </a:solidFill>
                    <a:latin typeface="HelveticaNeueLT Std Lt" panose="020B0403020202020204" pitchFamily="34" charset="0"/>
                  </a:rPr>
                  <a:t> or velocities </a:t>
                </a:r>
                <a14:m>
                  <m:oMath xmlns:m="http://schemas.openxmlformats.org/officeDocument/2006/math">
                    <m:acc>
                      <m:accPr>
                        <m:chr m:val="̇"/>
                        <m:ctrlPr>
                          <a:rPr lang="en-GB" altLang="it-IT" i="1" smtClean="0">
                            <a:solidFill>
                              <a:schemeClr val="tx1"/>
                            </a:solidFill>
                            <a:latin typeface="Cambria Math" panose="02040503050406030204" pitchFamily="18" charset="0"/>
                          </a:rPr>
                        </m:ctrlPr>
                      </m:accPr>
                      <m:e>
                        <m:r>
                          <a:rPr lang="it-IT" altLang="it-IT" b="1" i="1" smtClean="0">
                            <a:solidFill>
                              <a:schemeClr val="tx1"/>
                            </a:solidFill>
                            <a:latin typeface="Cambria Math" panose="02040503050406030204" pitchFamily="18" charset="0"/>
                          </a:rPr>
                          <m:t>𝒒</m:t>
                        </m:r>
                      </m:e>
                    </m:acc>
                  </m:oMath>
                </a14:m>
                <a:endParaRPr lang="en-GB" altLang="it-IT" dirty="0" smtClean="0">
                  <a:solidFill>
                    <a:schemeClr val="tx1"/>
                  </a:solidFill>
                  <a:latin typeface="HelveticaNeueLT Std Lt" panose="020B0403020202020204" pitchFamily="34" charset="0"/>
                </a:endParaRP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End effector = needle (150 mm)</a:t>
                </a:r>
              </a:p>
              <a:p>
                <a:pPr marL="342900" lvl="0" indent="-342900" algn="just">
                  <a:buClr>
                    <a:srgbClr val="822434"/>
                  </a:buClr>
                  <a:buFont typeface="Arial" panose="020B0604020202020204" pitchFamily="34" charset="0"/>
                  <a:buChar char="•"/>
                  <a:defRPr/>
                </a:pPr>
                <a:r>
                  <a:rPr lang="en-GB" altLang="it-IT" b="0" dirty="0" smtClean="0">
                    <a:solidFill>
                      <a:schemeClr val="tx1"/>
                    </a:solidFill>
                    <a:latin typeface="HelveticaNeueLT Std Lt" panose="020B0403020202020204" pitchFamily="34" charset="0"/>
                  </a:rPr>
                  <a:t>Model available in VREP: geometric </a:t>
                </a:r>
                <a:r>
                  <a:rPr lang="en-GB" altLang="it-IT" b="0" dirty="0" err="1" smtClean="0">
                    <a:solidFill>
                      <a:schemeClr val="tx1"/>
                    </a:solidFill>
                    <a:latin typeface="HelveticaNeueLT Std Lt" panose="020B0403020202020204" pitchFamily="34" charset="0"/>
                  </a:rPr>
                  <a:t>Jacobian</a:t>
                </a:r>
                <a:r>
                  <a:rPr lang="en-GB" altLang="it-IT" b="0" dirty="0" smtClean="0">
                    <a:solidFill>
                      <a:schemeClr val="tx1"/>
                    </a:solidFill>
                    <a:latin typeface="HelveticaNeueLT Std Lt" panose="020B0403020202020204" pitchFamily="34" charset="0"/>
                  </a:rPr>
                  <a:t>, approximated physical parameters and control loops</a:t>
                </a:r>
              </a:p>
            </p:txBody>
          </p:sp>
        </mc:Choice>
        <mc:Fallback xmlns="">
          <p:sp>
            <p:nvSpPr>
              <p:cNvPr id="13" name="Rectangle 2"/>
              <p:cNvSpPr txBox="1">
                <a:spLocks noRot="1" noChangeAspect="1" noMove="1" noResize="1" noEditPoints="1" noAdjustHandles="1" noChangeArrowheads="1" noChangeShapeType="1" noTextEdit="1"/>
              </p:cNvSpPr>
              <p:nvPr/>
            </p:nvSpPr>
            <p:spPr bwMode="auto">
              <a:xfrm>
                <a:off x="5249410" y="1348353"/>
                <a:ext cx="6553024" cy="4168935"/>
              </a:xfrm>
              <a:prstGeom prst="rect">
                <a:avLst/>
              </a:prstGeom>
              <a:blipFill>
                <a:blip r:embed="rId5"/>
                <a:stretch>
                  <a:fillRect l="-1209" t="-1170" r="-1488" b="-2047"/>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GB">
                    <a:noFill/>
                  </a:rPr>
                  <a:t> </a:t>
                </a:r>
              </a:p>
            </p:txBody>
          </p:sp>
        </mc:Fallback>
      </mc:AlternateContent>
      <p:pic>
        <p:nvPicPr>
          <p:cNvPr id="3" name="Immagine 2"/>
          <p:cNvPicPr>
            <a:picLocks noChangeAspect="1"/>
          </p:cNvPicPr>
          <p:nvPr/>
        </p:nvPicPr>
        <p:blipFill>
          <a:blip r:embed="rId6"/>
          <a:stretch>
            <a:fillRect/>
          </a:stretch>
        </p:blipFill>
        <p:spPr>
          <a:xfrm>
            <a:off x="517964" y="1348355"/>
            <a:ext cx="4421286" cy="3735090"/>
          </a:xfrm>
          <a:prstGeom prst="rect">
            <a:avLst/>
          </a:prstGeom>
        </p:spPr>
      </p:pic>
    </p:spTree>
    <p:extLst>
      <p:ext uri="{BB962C8B-B14F-4D97-AF65-F5344CB8AC3E}">
        <p14:creationId xmlns:p14="http://schemas.microsoft.com/office/powerpoint/2010/main" val="41158572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7</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Master</a:t>
            </a:r>
            <a:r>
              <a:rPr lang="en-GB" altLang="it-IT" sz="2800" cap="small" dirty="0" smtClean="0">
                <a:solidFill>
                  <a:srgbClr val="822434"/>
                </a:solidFill>
                <a:latin typeface="HelveticaNeueLT Std Lt" panose="020B0403020202020204" pitchFamily="34" charset="0"/>
              </a:rPr>
              <a:t>-slave f</a:t>
            </a: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rame mismatch</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400"/>
            <a:ext cx="10009187" cy="7475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2000" b="0" dirty="0" smtClean="0">
                <a:solidFill>
                  <a:schemeClr val="tx1"/>
                </a:solidFill>
                <a:latin typeface="HelveticaNeueLT Std Lt" panose="020B0403020202020204" pitchFamily="34" charset="0"/>
              </a:rPr>
              <a:t>The frames of Geomagic Touch’s end effector and KUKA’s tool-tip do not coincide, so to guarantee coherent movements of the slave it is necessary to align them.</a:t>
            </a:r>
            <a:endParaRPr kumimoji="0" lang="en-GB" altLang="it-IT" sz="200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pic>
        <p:nvPicPr>
          <p:cNvPr id="3" name="Immagin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4712" y="1946865"/>
            <a:ext cx="2882137" cy="2436863"/>
          </a:xfrm>
          <a:prstGeom prst="rect">
            <a:avLst/>
          </a:prstGeom>
        </p:spPr>
      </p:pic>
      <p:pic>
        <p:nvPicPr>
          <p:cNvPr id="11" name="Immagin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14360" y="1946865"/>
            <a:ext cx="2971784" cy="2436863"/>
          </a:xfrm>
          <a:prstGeom prst="rect">
            <a:avLst/>
          </a:prstGeom>
        </p:spPr>
      </p:pic>
      <mc:AlternateContent xmlns:mc="http://schemas.openxmlformats.org/markup-compatibility/2006" xmlns:a14="http://schemas.microsoft.com/office/drawing/2010/main">
        <mc:Choice Requires="a14">
          <p:sp>
            <p:nvSpPr>
              <p:cNvPr id="30" name="Rectangle 2"/>
              <p:cNvSpPr txBox="1">
                <a:spLocks noChangeArrowheads="1"/>
              </p:cNvSpPr>
              <p:nvPr/>
            </p:nvSpPr>
            <p:spPr bwMode="auto">
              <a:xfrm>
                <a:off x="1116012" y="4989981"/>
                <a:ext cx="10009187" cy="733855"/>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1800" b="0" dirty="0" smtClean="0">
                    <a:solidFill>
                      <a:schemeClr val="tx1"/>
                    </a:solidFill>
                    <a:latin typeface="HelveticaNeueLT Std Lt" panose="020B0403020202020204" pitchFamily="34" charset="0"/>
                  </a:rPr>
                  <a:t>The </a:t>
                </a:r>
                <a14:m>
                  <m:oMath xmlns:m="http://schemas.openxmlformats.org/officeDocument/2006/math">
                    <m:r>
                      <a:rPr lang="it-IT" altLang="it-IT" sz="1800" b="1" i="1" smtClean="0">
                        <a:solidFill>
                          <a:schemeClr val="tx1"/>
                        </a:solidFill>
                        <a:latin typeface="Cambria Math" panose="02040503050406030204" pitchFamily="18" charset="0"/>
                      </a:rPr>
                      <m:t>𝒙</m:t>
                    </m:r>
                  </m:oMath>
                </a14:m>
                <a:r>
                  <a:rPr lang="en-GB" altLang="it-IT" sz="1800" i="1" dirty="0" smtClean="0">
                    <a:solidFill>
                      <a:schemeClr val="tx1"/>
                    </a:solidFill>
                    <a:latin typeface="HelveticaNeueLT Std Lt" panose="020B0403020202020204" pitchFamily="34" charset="0"/>
                  </a:rPr>
                  <a:t>-</a:t>
                </a:r>
                <a:r>
                  <a:rPr lang="en-GB" altLang="it-IT" sz="1800" dirty="0" smtClean="0">
                    <a:solidFill>
                      <a:schemeClr val="tx1"/>
                    </a:solidFill>
                    <a:latin typeface="HelveticaNeueLT Std Lt" panose="020B0403020202020204" pitchFamily="34" charset="0"/>
                  </a:rPr>
                  <a:t> axis </a:t>
                </a:r>
                <a:r>
                  <a:rPr lang="en-GB" altLang="it-IT" sz="1800" b="0" dirty="0" smtClean="0">
                    <a:solidFill>
                      <a:schemeClr val="tx1"/>
                    </a:solidFill>
                    <a:latin typeface="HelveticaNeueLT Std Lt" panose="020B0403020202020204" pitchFamily="34" charset="0"/>
                  </a:rPr>
                  <a:t>of Geomagic’s pencil has to coincide to the </a:t>
                </a:r>
                <a14:m>
                  <m:oMath xmlns:m="http://schemas.openxmlformats.org/officeDocument/2006/math">
                    <m:r>
                      <a:rPr lang="it-IT" altLang="it-IT" sz="1800" b="1" i="1" smtClean="0">
                        <a:solidFill>
                          <a:schemeClr val="tx1"/>
                        </a:solidFill>
                        <a:latin typeface="Cambria Math" panose="02040503050406030204" pitchFamily="18" charset="0"/>
                      </a:rPr>
                      <m:t>𝒛</m:t>
                    </m:r>
                  </m:oMath>
                </a14:m>
                <a:r>
                  <a:rPr kumimoji="0" lang="en-GB" altLang="it-IT" sz="1800" i="1" u="none" strike="noStrike" kern="1200" spc="0" normalizeH="0" dirty="0" smtClean="0">
                    <a:ln>
                      <a:noFill/>
                    </a:ln>
                    <a:solidFill>
                      <a:schemeClr val="tx1"/>
                    </a:solidFill>
                    <a:effectLst/>
                    <a:uLnTx/>
                    <a:uFillTx/>
                    <a:latin typeface="HelveticaNeueLT Std Lt" panose="020B0403020202020204" pitchFamily="34" charset="0"/>
                  </a:rPr>
                  <a:t>-</a:t>
                </a:r>
                <a:r>
                  <a:rPr lang="en-GB" altLang="it-IT" sz="1800" dirty="0">
                    <a:solidFill>
                      <a:schemeClr val="tx1"/>
                    </a:solidFill>
                    <a:latin typeface="HelveticaNeueLT Std Lt" panose="020B0403020202020204" pitchFamily="34" charset="0"/>
                  </a:rPr>
                  <a:t> </a:t>
                </a:r>
                <a:r>
                  <a:rPr lang="en-GB" altLang="it-IT" sz="1800" dirty="0" smtClean="0">
                    <a:solidFill>
                      <a:schemeClr val="tx1"/>
                    </a:solidFill>
                    <a:latin typeface="HelveticaNeueLT Std Lt" panose="020B0403020202020204" pitchFamily="34" charset="0"/>
                  </a:rPr>
                  <a:t>axis</a:t>
                </a:r>
                <a:r>
                  <a:rPr lang="en-GB" altLang="it-IT" sz="1800" b="0" dirty="0" smtClean="0">
                    <a:solidFill>
                      <a:schemeClr val="tx1"/>
                    </a:solidFill>
                    <a:latin typeface="HelveticaNeueLT Std Lt" panose="020B0403020202020204" pitchFamily="34" charset="0"/>
                  </a:rPr>
                  <a:t> of the KUKA’s tool-tip. This </a:t>
                </a:r>
                <a:r>
                  <a:rPr lang="en-GB" altLang="it-IT" sz="1800" dirty="0" smtClean="0">
                    <a:solidFill>
                      <a:schemeClr val="tx1"/>
                    </a:solidFill>
                    <a:latin typeface="HelveticaNeueLT Std Lt" panose="020B0403020202020204" pitchFamily="34" charset="0"/>
                  </a:rPr>
                  <a:t>fixed rotational offset</a:t>
                </a:r>
                <a:r>
                  <a:rPr lang="en-GB" altLang="it-IT" sz="1800" b="0" dirty="0" smtClean="0">
                    <a:solidFill>
                      <a:schemeClr val="tx1"/>
                    </a:solidFill>
                    <a:latin typeface="HelveticaNeueLT Std Lt" panose="020B0403020202020204" pitchFamily="34" charset="0"/>
                  </a:rPr>
                  <a:t> must always be added to have a intuitive teleoperation.</a:t>
                </a:r>
                <a:endParaRPr kumimoji="0" lang="en-GB" altLang="it-IT" sz="1800" i="1" u="none" strike="noStrike" kern="1200" spc="0" normalizeH="0" dirty="0" smtClean="0">
                  <a:ln>
                    <a:noFill/>
                  </a:ln>
                  <a:solidFill>
                    <a:schemeClr val="tx1"/>
                  </a:solidFill>
                  <a:effectLst/>
                  <a:uLnTx/>
                  <a:uFillTx/>
                  <a:latin typeface="HelveticaNeueLT Std Lt" panose="020B0403020202020204" pitchFamily="34" charset="0"/>
                </a:endParaRPr>
              </a:p>
            </p:txBody>
          </p:sp>
        </mc:Choice>
        <mc:Fallback xmlns="">
          <p:sp>
            <p:nvSpPr>
              <p:cNvPr id="30" name="Rectangle 2"/>
              <p:cNvSpPr txBox="1">
                <a:spLocks noRot="1" noChangeAspect="1" noMove="1" noResize="1" noEditPoints="1" noAdjustHandles="1" noChangeArrowheads="1" noChangeShapeType="1" noTextEdit="1"/>
              </p:cNvSpPr>
              <p:nvPr/>
            </p:nvSpPr>
            <p:spPr bwMode="auto">
              <a:xfrm>
                <a:off x="1116012" y="4989981"/>
                <a:ext cx="10009187" cy="733855"/>
              </a:xfrm>
              <a:prstGeom prst="rect">
                <a:avLst/>
              </a:prstGeom>
              <a:blipFill>
                <a:blip r:embed="rId7"/>
                <a:stretch>
                  <a:fillRect l="-487" t="-5000" r="-548" b="-83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en-GB">
                    <a:noFill/>
                  </a:rPr>
                  <a:t> </a:t>
                </a:r>
              </a:p>
            </p:txBody>
          </p:sp>
        </mc:Fallback>
      </mc:AlternateContent>
      <p:sp>
        <p:nvSpPr>
          <p:cNvPr id="37" name="Rectangle 2"/>
          <p:cNvSpPr txBox="1">
            <a:spLocks noChangeArrowheads="1"/>
          </p:cNvSpPr>
          <p:nvPr/>
        </p:nvSpPr>
        <p:spPr bwMode="auto">
          <a:xfrm>
            <a:off x="5211558" y="3809168"/>
            <a:ext cx="1808557" cy="9069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GB" altLang="it-IT" sz="1800" i="0" u="none" strike="noStrike" kern="1200" cap="small" spc="0" normalizeH="0" dirty="0" smtClean="0">
                <a:ln>
                  <a:noFill/>
                </a:ln>
                <a:solidFill>
                  <a:schemeClr val="tx1"/>
                </a:solidFill>
                <a:effectLst/>
                <a:uLnTx/>
                <a:uFillTx/>
                <a:latin typeface="HelveticaNeueLT Std Lt" panose="020B0403020202020204" pitchFamily="34" charset="0"/>
              </a:rPr>
              <a:t>Fixed Offset </a:t>
            </a:r>
            <a:r>
              <a:rPr kumimoji="0" lang="en-GB" altLang="it-IT" sz="1800" b="0" i="0" u="none" strike="noStrike" kern="1200" cap="small" spc="0" normalizeH="0" dirty="0" smtClean="0">
                <a:ln>
                  <a:noFill/>
                </a:ln>
                <a:solidFill>
                  <a:schemeClr val="tx1"/>
                </a:solidFill>
                <a:effectLst/>
                <a:uLnTx/>
                <a:uFillTx/>
                <a:latin typeface="HelveticaNeueLT Std Lt" panose="020B0403020202020204" pitchFamily="34" charset="0"/>
              </a:rPr>
              <a:t>between the frames</a:t>
            </a:r>
            <a:endParaRPr kumimoji="0" lang="en-GB" altLang="it-IT" sz="1800" b="0" i="1" u="none" strike="noStrike" kern="1200" cap="small" spc="0" normalizeH="0" dirty="0" smtClean="0">
              <a:ln>
                <a:noFill/>
              </a:ln>
              <a:solidFill>
                <a:schemeClr val="tx1"/>
              </a:solidFill>
              <a:effectLst/>
              <a:uLnTx/>
              <a:uFillTx/>
              <a:latin typeface="HelveticaNeueLT Std Lt" panose="020B0403020202020204" pitchFamily="34" charset="0"/>
            </a:endParaRPr>
          </a:p>
        </p:txBody>
      </p:sp>
      <p:sp>
        <p:nvSpPr>
          <p:cNvPr id="2" name="Freccia tridirezionale 1"/>
          <p:cNvSpPr/>
          <p:nvPr/>
        </p:nvSpPr>
        <p:spPr>
          <a:xfrm rot="10800000">
            <a:off x="5182034" y="3061592"/>
            <a:ext cx="1825815" cy="649552"/>
          </a:xfrm>
          <a:prstGeom prst="leftRightUpArrow">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708851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par>
                          <p:cTn id="11" fill="hold">
                            <p:stCondLst>
                              <p:cond delay="80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30" grpId="0"/>
      <p:bldP spid="37" grpId="0"/>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8</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6"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it-IT" sz="2800" b="1" i="0" u="none" strike="noStrike" kern="1200" cap="small" spc="0" dirty="0" smtClean="0">
                <a:ln>
                  <a:noFill/>
                </a:ln>
                <a:solidFill>
                  <a:srgbClr val="822434"/>
                </a:solidFill>
                <a:effectLst/>
                <a:uLnTx/>
                <a:uFillTx/>
                <a:latin typeface="HelveticaNeueLT Std Lt" panose="020B0403020202020204" pitchFamily="34" charset="0"/>
              </a:rPr>
              <a:t>Workspace extension (1)</a:t>
            </a:r>
            <a:endParaRPr kumimoji="0" lang="en-GB" altLang="it-IT" sz="2800" b="1" i="0" u="none" strike="noStrike" kern="1200" cap="small" spc="0" dirty="0" smtClean="0">
              <a:ln>
                <a:noFill/>
              </a:ln>
              <a:solidFill>
                <a:srgbClr val="822433"/>
              </a:solidFill>
              <a:effectLst/>
              <a:uLnTx/>
              <a:uFillTx/>
              <a:latin typeface="HelveticaNeueLT Std Lt" panose="020B0403020202020204" pitchFamily="34" charset="0"/>
            </a:endParaRPr>
          </a:p>
        </p:txBody>
      </p:sp>
      <p:sp>
        <p:nvSpPr>
          <p:cNvPr id="17" name="Rectangle 2"/>
          <p:cNvSpPr txBox="1">
            <a:spLocks noChangeArrowheads="1"/>
          </p:cNvSpPr>
          <p:nvPr/>
        </p:nvSpPr>
        <p:spPr bwMode="auto">
          <a:xfrm>
            <a:off x="1116012" y="914400"/>
            <a:ext cx="10009187" cy="109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2000" b="0" dirty="0" smtClean="0">
                <a:solidFill>
                  <a:schemeClr val="tx1"/>
                </a:solidFill>
                <a:latin typeface="HelveticaNeueLT Std Lt" panose="020B0403020202020204" pitchFamily="34" charset="0"/>
              </a:rPr>
              <a:t>The first thing to underline is that master and slave do not have the same workspaces. A </a:t>
            </a:r>
            <a:r>
              <a:rPr lang="en-GB" altLang="it-IT" sz="2000" dirty="0" smtClean="0">
                <a:solidFill>
                  <a:schemeClr val="tx1"/>
                </a:solidFill>
                <a:latin typeface="HelveticaNeueLT Std Lt" panose="020B0403020202020204" pitchFamily="34" charset="0"/>
              </a:rPr>
              <a:t>clutching</a:t>
            </a:r>
            <a:r>
              <a:rPr lang="en-GB" altLang="it-IT" sz="2000" b="0" dirty="0" smtClean="0">
                <a:solidFill>
                  <a:schemeClr val="tx1"/>
                </a:solidFill>
                <a:latin typeface="HelveticaNeueLT Std Lt" panose="020B0403020202020204" pitchFamily="34" charset="0"/>
              </a:rPr>
              <a:t> mechanism is required to extend Geomagic limited workspace. This is done using the 3 buttons on the device.</a:t>
            </a:r>
            <a:endParaRPr kumimoji="0" lang="en-GB" altLang="it-IT" sz="2000" i="1" u="none" strike="noStrike" kern="1200" cap="none" spc="0" normalizeH="0" baseline="0" dirty="0" smtClean="0">
              <a:ln>
                <a:noFill/>
              </a:ln>
              <a:solidFill>
                <a:schemeClr val="tx1"/>
              </a:solidFill>
              <a:effectLst/>
              <a:uLnTx/>
              <a:uFillTx/>
              <a:latin typeface="HelveticaNeueLT Std Lt" panose="020B0403020202020204" pitchFamily="34" charset="0"/>
            </a:endParaRPr>
          </a:p>
        </p:txBody>
      </p:sp>
      <p:sp>
        <p:nvSpPr>
          <p:cNvPr id="14" name="Rettangolo arrotondato 13"/>
          <p:cNvSpPr/>
          <p:nvPr/>
        </p:nvSpPr>
        <p:spPr>
          <a:xfrm>
            <a:off x="5281916" y="2189889"/>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a:latin typeface="HelveticaNeueLT Std Lt" panose="020B0403020202020204" pitchFamily="34" charset="0"/>
              </a:rPr>
              <a:t>Button 2</a:t>
            </a:r>
          </a:p>
        </p:txBody>
      </p:sp>
      <p:sp>
        <p:nvSpPr>
          <p:cNvPr id="15" name="Rettangolo arrotondato 14"/>
          <p:cNvSpPr/>
          <p:nvPr/>
        </p:nvSpPr>
        <p:spPr>
          <a:xfrm>
            <a:off x="8731398" y="2189887"/>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a:latin typeface="HelveticaNeueLT Std Lt" panose="020B0403020202020204" pitchFamily="34" charset="0"/>
              </a:rPr>
              <a:t>Button 3</a:t>
            </a:r>
          </a:p>
        </p:txBody>
      </p:sp>
      <p:sp>
        <p:nvSpPr>
          <p:cNvPr id="18" name="Rettangolo arrotondato 17"/>
          <p:cNvSpPr/>
          <p:nvPr/>
        </p:nvSpPr>
        <p:spPr>
          <a:xfrm>
            <a:off x="1735182" y="2189888"/>
            <a:ext cx="1677377" cy="391371"/>
          </a:xfrm>
          <a:prstGeom prst="roundRect">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cap="small" dirty="0" smtClean="0">
                <a:latin typeface="HelveticaNeueLT Std Lt" panose="020B0403020202020204" pitchFamily="34" charset="0"/>
              </a:rPr>
              <a:t>Button 1</a:t>
            </a:r>
            <a:endParaRPr lang="en-GB" b="1" cap="small" dirty="0">
              <a:latin typeface="HelveticaNeueLT Std Lt" panose="020B0403020202020204" pitchFamily="34" charset="0"/>
            </a:endParaRPr>
          </a:p>
        </p:txBody>
      </p:sp>
      <p:sp>
        <p:nvSpPr>
          <p:cNvPr id="21" name="Rectangle 2"/>
          <p:cNvSpPr txBox="1">
            <a:spLocks noChangeArrowheads="1"/>
          </p:cNvSpPr>
          <p:nvPr/>
        </p:nvSpPr>
        <p:spPr bwMode="auto">
          <a:xfrm>
            <a:off x="946994" y="3443004"/>
            <a:ext cx="3345605" cy="13361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Fully releases the  clutch between master and slave</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Slave </a:t>
            </a:r>
            <a:r>
              <a:rPr lang="en-GB" altLang="it-IT" sz="1800" dirty="0" smtClean="0">
                <a:solidFill>
                  <a:schemeClr val="tx1"/>
                </a:solidFill>
                <a:latin typeface="HelveticaNeueLT Std Lt" panose="020B0403020202020204" pitchFamily="34" charset="0"/>
              </a:rPr>
              <a:t>position</a:t>
            </a:r>
            <a:r>
              <a:rPr lang="en-GB" altLang="it-IT" sz="1800" b="0" dirty="0" smtClean="0">
                <a:solidFill>
                  <a:schemeClr val="tx1"/>
                </a:solidFill>
                <a:latin typeface="HelveticaNeueLT Std Lt" panose="020B0403020202020204" pitchFamily="34" charset="0"/>
              </a:rPr>
              <a:t> is modified</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Slave </a:t>
            </a:r>
            <a:r>
              <a:rPr lang="en-GB" altLang="it-IT" sz="1800" dirty="0" smtClean="0">
                <a:solidFill>
                  <a:schemeClr val="tx1"/>
                </a:solidFill>
                <a:latin typeface="HelveticaNeueLT Std Lt" panose="020B0403020202020204" pitchFamily="34" charset="0"/>
              </a:rPr>
              <a:t>orientation</a:t>
            </a:r>
            <a:r>
              <a:rPr lang="en-GB" altLang="it-IT" sz="1800" b="0" dirty="0" smtClean="0">
                <a:solidFill>
                  <a:schemeClr val="tx1"/>
                </a:solidFill>
                <a:latin typeface="HelveticaNeueLT Std Lt" panose="020B0403020202020204" pitchFamily="34" charset="0"/>
              </a:rPr>
              <a:t> is modified</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endParaRPr kumimoji="0" lang="en-GB" altLang="it-IT" sz="1800" b="0" u="none" strike="noStrike" kern="1200" cap="small" spc="0" normalizeH="0" dirty="0" smtClean="0">
              <a:ln>
                <a:noFill/>
              </a:ln>
              <a:solidFill>
                <a:schemeClr val="tx1"/>
              </a:solidFill>
              <a:effectLst/>
              <a:uLnTx/>
              <a:uFillTx/>
              <a:latin typeface="HelveticaNeueLT Std Lt" panose="020B0403020202020204" pitchFamily="34" charset="0"/>
            </a:endParaRPr>
          </a:p>
        </p:txBody>
      </p:sp>
      <p:sp>
        <p:nvSpPr>
          <p:cNvPr id="22" name="Freccia in giù 21"/>
          <p:cNvSpPr/>
          <p:nvPr/>
        </p:nvSpPr>
        <p:spPr>
          <a:xfrm>
            <a:off x="5877910" y="2810752"/>
            <a:ext cx="434063" cy="489807"/>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mc:AlternateContent xmlns:mc="http://schemas.openxmlformats.org/markup-compatibility/2006" xmlns:a14="http://schemas.microsoft.com/office/drawing/2010/main">
        <mc:Choice Requires="a14">
          <p:sp>
            <p:nvSpPr>
              <p:cNvPr id="25" name="Rectangle 2"/>
              <p:cNvSpPr txBox="1">
                <a:spLocks noChangeArrowheads="1"/>
              </p:cNvSpPr>
              <p:nvPr/>
            </p:nvSpPr>
            <p:spPr bwMode="auto">
              <a:xfrm>
                <a:off x="7897283" y="3443004"/>
                <a:ext cx="3345605" cy="2287442"/>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Simulates a </a:t>
                </a:r>
                <a:r>
                  <a:rPr lang="en-GB" altLang="it-IT" sz="1800" dirty="0" smtClean="0">
                    <a:solidFill>
                      <a:schemeClr val="tx1"/>
                    </a:solidFill>
                    <a:latin typeface="HelveticaNeueLT Std Lt" panose="020B0403020202020204" pitchFamily="34" charset="0"/>
                  </a:rPr>
                  <a:t>virtual fixture</a:t>
                </a:r>
                <a:endParaRPr lang="en-GB" altLang="it-IT" sz="1800" b="0" dirty="0" smtClean="0">
                  <a:solidFill>
                    <a:schemeClr val="tx1"/>
                  </a:solidFill>
                  <a:latin typeface="HelveticaNeueLT Std Lt" panose="020B0403020202020204" pitchFamily="34" charset="0"/>
                </a:endParaRP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Motion allowed only along the </a:t>
                </a:r>
                <a14:m>
                  <m:oMath xmlns:m="http://schemas.openxmlformats.org/officeDocument/2006/math">
                    <m:r>
                      <a:rPr lang="it-IT" altLang="it-IT" sz="1800" b="1" i="1" smtClean="0">
                        <a:solidFill>
                          <a:schemeClr val="tx1"/>
                        </a:solidFill>
                        <a:latin typeface="Cambria Math" panose="02040503050406030204" pitchFamily="18" charset="0"/>
                      </a:rPr>
                      <m:t>𝒛</m:t>
                    </m:r>
                  </m:oMath>
                </a14:m>
                <a:r>
                  <a:rPr lang="en-GB" altLang="it-IT" sz="1800" dirty="0" smtClean="0">
                    <a:solidFill>
                      <a:schemeClr val="tx1"/>
                    </a:solidFill>
                    <a:latin typeface="HelveticaNeueLT Std Lt" panose="020B0403020202020204" pitchFamily="34" charset="0"/>
                  </a:rPr>
                  <a:t>-axis </a:t>
                </a:r>
                <a:r>
                  <a:rPr lang="en-GB" altLang="it-IT" sz="1800" b="0" dirty="0" smtClean="0">
                    <a:solidFill>
                      <a:schemeClr val="tx1"/>
                    </a:solidFill>
                    <a:latin typeface="HelveticaNeueLT Std Lt" panose="020B0403020202020204" pitchFamily="34" charset="0"/>
                  </a:rPr>
                  <a:t>of the slave’s end effector (approaching dir.) while all the other components are filtered out.</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Slave orientation is not modified</a:t>
                </a:r>
              </a:p>
            </p:txBody>
          </p:sp>
        </mc:Choice>
        <mc:Fallback xmlns="">
          <p:sp>
            <p:nvSpPr>
              <p:cNvPr id="25" name="Rectangle 2"/>
              <p:cNvSpPr txBox="1">
                <a:spLocks noRot="1" noChangeAspect="1" noMove="1" noResize="1" noEditPoints="1" noAdjustHandles="1" noChangeArrowheads="1" noChangeShapeType="1" noTextEdit="1"/>
              </p:cNvSpPr>
              <p:nvPr/>
            </p:nvSpPr>
            <p:spPr bwMode="auto">
              <a:xfrm>
                <a:off x="7897283" y="3443004"/>
                <a:ext cx="3345605" cy="2287442"/>
              </a:xfrm>
              <a:prstGeom prst="rect">
                <a:avLst/>
              </a:prstGeom>
              <a:blipFill>
                <a:blip r:embed="rId5"/>
                <a:stretch>
                  <a:fillRect l="-1093" t="-1600" r="-1639" b="-4267"/>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r>
                  <a:rPr lang="it-IT">
                    <a:noFill/>
                  </a:rPr>
                  <a:t> </a:t>
                </a:r>
              </a:p>
            </p:txBody>
          </p:sp>
        </mc:Fallback>
      </mc:AlternateContent>
      <p:sp>
        <p:nvSpPr>
          <p:cNvPr id="26" name="Freccia in giù 25"/>
          <p:cNvSpPr/>
          <p:nvPr/>
        </p:nvSpPr>
        <p:spPr>
          <a:xfrm>
            <a:off x="9353056" y="2801892"/>
            <a:ext cx="434063" cy="489807"/>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Freccia in giù 26"/>
          <p:cNvSpPr/>
          <p:nvPr/>
        </p:nvSpPr>
        <p:spPr>
          <a:xfrm>
            <a:off x="2402764" y="2810752"/>
            <a:ext cx="434063" cy="489807"/>
          </a:xfrm>
          <a:prstGeom prst="downArrow">
            <a:avLst>
              <a:gd name="adj1" fmla="val 27956"/>
              <a:gd name="adj2" fmla="val 50000"/>
            </a:avLst>
          </a:prstGeom>
          <a:solidFill>
            <a:srgbClr val="822434"/>
          </a:solidFill>
          <a:ln>
            <a:solidFill>
              <a:srgbClr val="8224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Rectangle 2"/>
          <p:cNvSpPr txBox="1">
            <a:spLocks noChangeArrowheads="1"/>
          </p:cNvSpPr>
          <p:nvPr/>
        </p:nvSpPr>
        <p:spPr bwMode="auto">
          <a:xfrm>
            <a:off x="4422138" y="3443004"/>
            <a:ext cx="3345605" cy="13361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Partially releases the  clutch between master and slave</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Slave position is not modified</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r>
              <a:rPr lang="en-GB" altLang="it-IT" sz="1800" b="0" dirty="0" smtClean="0">
                <a:solidFill>
                  <a:schemeClr val="tx1"/>
                </a:solidFill>
                <a:latin typeface="HelveticaNeueLT Std Lt" panose="020B0403020202020204" pitchFamily="34" charset="0"/>
              </a:rPr>
              <a:t>Slave </a:t>
            </a:r>
            <a:r>
              <a:rPr lang="en-GB" altLang="it-IT" sz="1800" dirty="0" smtClean="0">
                <a:solidFill>
                  <a:schemeClr val="tx1"/>
                </a:solidFill>
                <a:latin typeface="HelveticaNeueLT Std Lt" panose="020B0403020202020204" pitchFamily="34" charset="0"/>
              </a:rPr>
              <a:t>orientation</a:t>
            </a:r>
            <a:r>
              <a:rPr lang="en-GB" altLang="it-IT" sz="1800" b="0" dirty="0" smtClean="0">
                <a:solidFill>
                  <a:schemeClr val="tx1"/>
                </a:solidFill>
                <a:latin typeface="HelveticaNeueLT Std Lt" panose="020B0403020202020204" pitchFamily="34" charset="0"/>
              </a:rPr>
              <a:t> is modified</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endParaRPr kumimoji="0" lang="en-GB" altLang="it-IT" sz="1800" b="0" u="none" strike="noStrike" kern="1200" cap="small" spc="0" normalizeH="0" dirty="0" smtClean="0">
              <a:ln>
                <a:noFill/>
              </a:ln>
              <a:solidFill>
                <a:schemeClr val="tx1"/>
              </a:solidFill>
              <a:effectLst/>
              <a:uLnTx/>
              <a:uFillTx/>
              <a:latin typeface="HelveticaNeueLT Std Lt" panose="020B0403020202020204" pitchFamily="34" charset="0"/>
            </a:endParaRPr>
          </a:p>
        </p:txBody>
      </p:sp>
    </p:spTree>
    <p:extLst>
      <p:ext uri="{BB962C8B-B14F-4D97-AF65-F5344CB8AC3E}">
        <p14:creationId xmlns:p14="http://schemas.microsoft.com/office/powerpoint/2010/main" val="35121505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22" presetClass="entr" presetSubtype="1" fill="hold" grpId="0" nodeType="withEffect">
                                  <p:stCondLst>
                                    <p:cond delay="300"/>
                                  </p:stCondLst>
                                  <p:childTnLst>
                                    <p:set>
                                      <p:cBhvr>
                                        <p:cTn id="17" dur="1" fill="hold">
                                          <p:stCondLst>
                                            <p:cond delay="0"/>
                                          </p:stCondLst>
                                        </p:cTn>
                                        <p:tgtEl>
                                          <p:spTgt spid="27"/>
                                        </p:tgtEl>
                                        <p:attrNameLst>
                                          <p:attrName>style.visibility</p:attrName>
                                        </p:attrNameLst>
                                      </p:cBhvr>
                                      <p:to>
                                        <p:strVal val="visible"/>
                                      </p:to>
                                    </p:set>
                                    <p:animEffect transition="in" filter="wipe(up)">
                                      <p:cBhvr>
                                        <p:cTn id="18" dur="500"/>
                                        <p:tgtEl>
                                          <p:spTgt spid="27"/>
                                        </p:tgtEl>
                                      </p:cBhvr>
                                    </p:animEffect>
                                  </p:childTnLst>
                                </p:cTn>
                              </p:par>
                              <p:par>
                                <p:cTn id="19" presetID="10" presetClass="entr" presetSubtype="0" fill="hold" grpId="0" nodeType="withEffect">
                                  <p:stCondLst>
                                    <p:cond delay="70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22" presetClass="entr" presetSubtype="1" fill="hold" grpId="0" nodeType="withEffect">
                                  <p:stCondLst>
                                    <p:cond delay="300"/>
                                  </p:stCondLst>
                                  <p:childTnLst>
                                    <p:set>
                                      <p:cBhvr>
                                        <p:cTn id="28" dur="1" fill="hold">
                                          <p:stCondLst>
                                            <p:cond delay="0"/>
                                          </p:stCondLst>
                                        </p:cTn>
                                        <p:tgtEl>
                                          <p:spTgt spid="22"/>
                                        </p:tgtEl>
                                        <p:attrNameLst>
                                          <p:attrName>style.visibility</p:attrName>
                                        </p:attrNameLst>
                                      </p:cBhvr>
                                      <p:to>
                                        <p:strVal val="visible"/>
                                      </p:to>
                                    </p:set>
                                    <p:animEffect transition="in" filter="wipe(up)">
                                      <p:cBhvr>
                                        <p:cTn id="29" dur="500"/>
                                        <p:tgtEl>
                                          <p:spTgt spid="22"/>
                                        </p:tgtEl>
                                      </p:cBhvr>
                                    </p:animEffect>
                                  </p:childTnLst>
                                </p:cTn>
                              </p:par>
                              <p:par>
                                <p:cTn id="30" presetID="10" presetClass="entr" presetSubtype="0" fill="hold" grpId="0" nodeType="withEffect">
                                  <p:stCondLst>
                                    <p:cond delay="70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22" presetClass="entr" presetSubtype="1" fill="hold" grpId="0" nodeType="withEffect">
                                  <p:stCondLst>
                                    <p:cond delay="300"/>
                                  </p:stCondLst>
                                  <p:childTnLst>
                                    <p:set>
                                      <p:cBhvr>
                                        <p:cTn id="39" dur="1" fill="hold">
                                          <p:stCondLst>
                                            <p:cond delay="0"/>
                                          </p:stCondLst>
                                        </p:cTn>
                                        <p:tgtEl>
                                          <p:spTgt spid="26"/>
                                        </p:tgtEl>
                                        <p:attrNameLst>
                                          <p:attrName>style.visibility</p:attrName>
                                        </p:attrNameLst>
                                      </p:cBhvr>
                                      <p:to>
                                        <p:strVal val="visible"/>
                                      </p:to>
                                    </p:set>
                                    <p:animEffect transition="in" filter="wipe(up)">
                                      <p:cBhvr>
                                        <p:cTn id="40" dur="500"/>
                                        <p:tgtEl>
                                          <p:spTgt spid="26"/>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4" grpId="0" animBg="1"/>
      <p:bldP spid="15" grpId="0" animBg="1"/>
      <p:bldP spid="18" grpId="0" animBg="1"/>
      <p:bldP spid="21" grpId="0"/>
      <p:bldP spid="22" grpId="0" animBg="1"/>
      <p:bldP spid="25" grpId="0"/>
      <p:bldP spid="26" grpId="0" animBg="1"/>
      <p:bldP spid="27" grpId="0" animBg="1"/>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7"/>
          <p:cNvGrpSpPr>
            <a:grpSpLocks/>
          </p:cNvGrpSpPr>
          <p:nvPr/>
        </p:nvGrpSpPr>
        <p:grpSpPr bwMode="auto">
          <a:xfrm>
            <a:off x="0" y="6045200"/>
            <a:ext cx="12189884" cy="812800"/>
            <a:chOff x="0" y="1738"/>
            <a:chExt cx="5760" cy="2582"/>
          </a:xfrm>
        </p:grpSpPr>
        <p:pic>
          <p:nvPicPr>
            <p:cNvPr id="5" name="Picture 15" descr="Fond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43"/>
              <a:ext cx="5760" cy="1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fasc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6" y="1738"/>
              <a:ext cx="4444" cy="905"/>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Segnaposto data 4"/>
          <p:cNvSpPr>
            <a:spLocks noGrp="1"/>
          </p:cNvSpPr>
          <p:nvPr>
            <p:ph type="dt" sz="half" idx="10"/>
          </p:nvPr>
        </p:nvSpPr>
        <p:spPr>
          <a:xfrm>
            <a:off x="7139550" y="6146800"/>
            <a:ext cx="1905000" cy="457200"/>
          </a:xfrm>
        </p:spPr>
        <p:txBody>
          <a:bodyPr/>
          <a:lstStyle/>
          <a:p>
            <a:fld id="{A13E028B-4179-4DA1-9766-8A85722F452F}" type="datetime1">
              <a:rPr lang="it-IT" altLang="it-IT">
                <a:solidFill>
                  <a:schemeClr val="bg1"/>
                </a:solidFill>
                <a:latin typeface="HelveticaNeueLT Std Lt" panose="020B0403020202020204" pitchFamily="34" charset="0"/>
              </a:rPr>
              <a:pPr/>
              <a:t>10/11/2016</a:t>
            </a:fld>
            <a:endParaRPr lang="it-IT" altLang="it-IT" dirty="0">
              <a:solidFill>
                <a:schemeClr val="bg1"/>
              </a:solidFill>
              <a:latin typeface="HelveticaNeueLT Std Lt" panose="020B0403020202020204" pitchFamily="34" charset="0"/>
            </a:endParaRPr>
          </a:p>
        </p:txBody>
      </p:sp>
      <p:sp>
        <p:nvSpPr>
          <p:cNvPr id="9" name="Segnaposto numero diapositiva 6"/>
          <p:cNvSpPr>
            <a:spLocks noGrp="1"/>
          </p:cNvSpPr>
          <p:nvPr>
            <p:ph type="sldNum" sz="quarter" idx="12"/>
          </p:nvPr>
        </p:nvSpPr>
        <p:spPr>
          <a:xfrm>
            <a:off x="9887244" y="6146800"/>
            <a:ext cx="1905000" cy="457200"/>
          </a:xfrm>
        </p:spPr>
        <p:txBody>
          <a:bodyPr/>
          <a:lstStyle/>
          <a:p>
            <a:r>
              <a:rPr lang="it-IT" altLang="it-IT" dirty="0">
                <a:solidFill>
                  <a:schemeClr val="bg1"/>
                </a:solidFill>
                <a:latin typeface="HelveticaNeueLT Std Lt" panose="020B0403020202020204" pitchFamily="34" charset="0"/>
              </a:rPr>
              <a:t>Pagina </a:t>
            </a:r>
            <a:fld id="{999F21F6-958C-4FE5-9665-EA2E9C0D9296}" type="slidenum">
              <a:rPr lang="it-IT" altLang="it-IT">
                <a:solidFill>
                  <a:schemeClr val="bg1"/>
                </a:solidFill>
                <a:latin typeface="HelveticaNeueLT Std Lt" panose="020B0403020202020204" pitchFamily="34" charset="0"/>
              </a:rPr>
              <a:pPr/>
              <a:t>9</a:t>
            </a:fld>
            <a:endParaRPr lang="it-IT" altLang="it-IT" dirty="0">
              <a:solidFill>
                <a:schemeClr val="bg1"/>
              </a:solidFill>
              <a:latin typeface="HelveticaNeueLT Std Lt" panose="020B0403020202020204" pitchFamily="34" charset="0"/>
            </a:endParaRPr>
          </a:p>
        </p:txBody>
      </p:sp>
      <p:sp>
        <p:nvSpPr>
          <p:cNvPr id="10" name="Segnaposto piè di pagina 5"/>
          <p:cNvSpPr>
            <a:spLocks noGrp="1"/>
          </p:cNvSpPr>
          <p:nvPr>
            <p:ph type="ftr" sz="quarter" idx="11"/>
          </p:nvPr>
        </p:nvSpPr>
        <p:spPr>
          <a:xfrm>
            <a:off x="2785050" y="6146800"/>
            <a:ext cx="3514150" cy="457200"/>
          </a:xfrm>
        </p:spPr>
        <p:txBody>
          <a:bodyPr/>
          <a:lstStyle/>
          <a:p>
            <a:r>
              <a:rPr lang="en-US" altLang="it-IT" b="1" cap="small" dirty="0">
                <a:solidFill>
                  <a:srgbClr val="FFFFFF"/>
                </a:solidFill>
                <a:latin typeface="HelveticaNeueLT Std Lt" panose="020B0403020202020204" pitchFamily="34" charset="0"/>
              </a:rPr>
              <a:t>Development of a simulation environment for teleoperated surgical task</a:t>
            </a:r>
            <a:endParaRPr lang="it-IT" altLang="it-IT" dirty="0">
              <a:solidFill>
                <a:schemeClr val="bg1"/>
              </a:solidFill>
              <a:latin typeface="HelveticaNeueLT Std Lt" panose="020B0403020202020204" pitchFamily="34" charset="0"/>
            </a:endParaRPr>
          </a:p>
        </p:txBody>
      </p:sp>
      <p:sp>
        <p:nvSpPr>
          <p:cNvPr id="12" name="Rectangle 2"/>
          <p:cNvSpPr txBox="1">
            <a:spLocks noChangeArrowheads="1"/>
          </p:cNvSpPr>
          <p:nvPr/>
        </p:nvSpPr>
        <p:spPr bwMode="auto">
          <a:xfrm>
            <a:off x="1116012" y="404813"/>
            <a:ext cx="10009187" cy="509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defRPr/>
            </a:pPr>
            <a:r>
              <a:rPr lang="en-GB" altLang="it-IT" sz="2800" cap="small" dirty="0">
                <a:solidFill>
                  <a:srgbClr val="822434"/>
                </a:solidFill>
                <a:latin typeface="HelveticaNeueLT Std Lt" panose="020B0403020202020204" pitchFamily="34" charset="0"/>
              </a:rPr>
              <a:t>Workspace extension </a:t>
            </a:r>
            <a:r>
              <a:rPr lang="en-GB" altLang="it-IT" sz="2800" cap="small" dirty="0" smtClean="0">
                <a:solidFill>
                  <a:srgbClr val="822434"/>
                </a:solidFill>
                <a:latin typeface="HelveticaNeueLT Std Lt" panose="020B0403020202020204" pitchFamily="34" charset="0"/>
              </a:rPr>
              <a:t>(2)</a:t>
            </a:r>
            <a:endParaRPr lang="en-GB" altLang="it-IT" sz="2800" cap="small" dirty="0">
              <a:latin typeface="HelveticaNeueLT Std Lt" panose="020B0403020202020204" pitchFamily="34" charset="0"/>
            </a:endParaRPr>
          </a:p>
        </p:txBody>
      </p:sp>
      <p:sp>
        <p:nvSpPr>
          <p:cNvPr id="13" name="Rectangle 2"/>
          <p:cNvSpPr txBox="1">
            <a:spLocks noChangeArrowheads="1"/>
          </p:cNvSpPr>
          <p:nvPr/>
        </p:nvSpPr>
        <p:spPr bwMode="auto">
          <a:xfrm>
            <a:off x="1116012" y="914353"/>
            <a:ext cx="10009187" cy="7338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lvl="0" algn="just">
              <a:defRPr/>
            </a:pPr>
            <a:r>
              <a:rPr lang="en-GB" altLang="it-IT" sz="2000" b="0" dirty="0" smtClean="0">
                <a:solidFill>
                  <a:schemeClr val="tx1"/>
                </a:solidFill>
                <a:latin typeface="HelveticaNeueLT Std Lt" panose="020B0403020202020204" pitchFamily="34" charset="0"/>
              </a:rPr>
              <a:t>The software has to evaluate the </a:t>
            </a:r>
            <a:r>
              <a:rPr lang="en-GB" altLang="it-IT" sz="2000" dirty="0" smtClean="0">
                <a:solidFill>
                  <a:schemeClr val="tx1"/>
                </a:solidFill>
                <a:latin typeface="HelveticaNeueLT Std Lt" panose="020B0403020202020204" pitchFamily="34" charset="0"/>
              </a:rPr>
              <a:t>offset </a:t>
            </a:r>
            <a:r>
              <a:rPr lang="en-GB" altLang="it-IT" sz="2000" b="0" dirty="0" smtClean="0">
                <a:solidFill>
                  <a:schemeClr val="tx1"/>
                </a:solidFill>
                <a:latin typeface="HelveticaNeueLT Std Lt" panose="020B0403020202020204" pitchFamily="34" charset="0"/>
              </a:rPr>
              <a:t>between the current pose of slave’s end effector and the current master pose </a:t>
            </a:r>
            <a:r>
              <a:rPr lang="en-GB" altLang="it-IT" sz="2000" b="0" i="1" dirty="0" smtClean="0">
                <a:solidFill>
                  <a:schemeClr val="tx1"/>
                </a:solidFill>
                <a:latin typeface="HelveticaNeueLT Std Lt" panose="020B0403020202020204" pitchFamily="34" charset="0"/>
              </a:rPr>
              <a:t>every time the user switches button.</a:t>
            </a:r>
            <a:endParaRPr kumimoji="0" lang="en-GB" altLang="it-IT" sz="2000" u="none" strike="noStrike" kern="1200" cap="small" spc="0" normalizeH="0" dirty="0" smtClean="0">
              <a:ln>
                <a:noFill/>
              </a:ln>
              <a:solidFill>
                <a:schemeClr val="tx1"/>
              </a:solidFill>
              <a:effectLst/>
              <a:uLnTx/>
              <a:uFillTx/>
              <a:latin typeface="HelveticaNeueLT Std Lt" panose="020B0403020202020204" pitchFamily="34" charset="0"/>
            </a:endParaRPr>
          </a:p>
        </p:txBody>
      </p:sp>
      <p:sp>
        <p:nvSpPr>
          <p:cNvPr id="16" name="Freccia in giù 15"/>
          <p:cNvSpPr/>
          <p:nvPr/>
        </p:nvSpPr>
        <p:spPr>
          <a:xfrm>
            <a:off x="5930105" y="1831499"/>
            <a:ext cx="381000" cy="352394"/>
          </a:xfrm>
          <a:prstGeom prst="downArrow">
            <a:avLst>
              <a:gd name="adj1" fmla="val 36667"/>
              <a:gd name="adj2" fmla="val 50000"/>
            </a:avLst>
          </a:prstGeom>
          <a:solidFill>
            <a:srgbClr val="006778"/>
          </a:solidFill>
          <a:ln>
            <a:solidFill>
              <a:srgbClr val="006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 name="Immagin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0875" y="2285493"/>
            <a:ext cx="4342226" cy="2160625"/>
          </a:xfrm>
          <a:prstGeom prst="rect">
            <a:avLst/>
          </a:prstGeom>
        </p:spPr>
      </p:pic>
      <p:sp>
        <p:nvSpPr>
          <p:cNvPr id="18" name="Rectangle 2"/>
          <p:cNvSpPr txBox="1">
            <a:spLocks noChangeArrowheads="1"/>
          </p:cNvSpPr>
          <p:nvPr/>
        </p:nvSpPr>
        <p:spPr bwMode="auto">
          <a:xfrm>
            <a:off x="1116012" y="4611218"/>
            <a:ext cx="10009187" cy="11926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sz="2400" b="1" kern="1200">
                <a:solidFill>
                  <a:srgbClr val="822433"/>
                </a:solidFill>
                <a:latin typeface="+mj-lt"/>
                <a:ea typeface="+mj-ea"/>
                <a:cs typeface="+mj-cs"/>
              </a:defRPr>
            </a:lvl1pPr>
            <a:lvl2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2pPr>
            <a:lvl3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3pPr>
            <a:lvl4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4pPr>
            <a:lvl5pPr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5pPr>
            <a:lvl6pPr marL="4572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6pPr>
            <a:lvl7pPr marL="9144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7pPr>
            <a:lvl8pPr marL="13716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8pPr>
            <a:lvl9pPr marL="1828800" algn="l" rtl="0" fontAlgn="base">
              <a:spcBef>
                <a:spcPct val="0"/>
              </a:spcBef>
              <a:spcAft>
                <a:spcPct val="0"/>
              </a:spcAft>
              <a:defRPr sz="2400" b="1">
                <a:solidFill>
                  <a:srgbClr val="822433"/>
                </a:solidFill>
                <a:latin typeface="Arial" panose="020B0604020202020204" pitchFamily="34" charset="0"/>
                <a:ea typeface="ＭＳ Ｐゴシック" pitchFamily="1" charset="-128"/>
              </a:defRPr>
            </a:lvl9pPr>
          </a:lstStyle>
          <a:p>
            <a:pPr marL="285750" lvl="0" indent="-285750" algn="just">
              <a:buClr>
                <a:srgbClr val="822434"/>
              </a:buClr>
              <a:buFont typeface="Arial" panose="020B0604020202020204" pitchFamily="34" charset="0"/>
              <a:buChar char="•"/>
              <a:defRPr/>
            </a:pPr>
            <a:r>
              <a:rPr lang="en-GB" altLang="it-IT" sz="1800" b="0" dirty="0" smtClean="0">
                <a:solidFill>
                  <a:schemeClr val="tx1"/>
                </a:solidFill>
                <a:latin typeface="HelveticaNeueLT Std Lt" panose="020B0403020202020204" pitchFamily="34" charset="0"/>
              </a:rPr>
              <a:t>In this </a:t>
            </a:r>
            <a:r>
              <a:rPr lang="en-GB" altLang="it-IT" sz="1800" b="0" dirty="0">
                <a:solidFill>
                  <a:schemeClr val="tx1"/>
                </a:solidFill>
                <a:latin typeface="HelveticaNeueLT Std Lt" panose="020B0403020202020204" pitchFamily="34" charset="0"/>
              </a:rPr>
              <a:t>way it is possible to command correctly and in a more intuitive way the slave through the haptic device</a:t>
            </a:r>
            <a:r>
              <a:rPr lang="en-GB" altLang="it-IT" sz="1800" b="0">
                <a:solidFill>
                  <a:schemeClr val="tx1"/>
                </a:solidFill>
                <a:latin typeface="HelveticaNeueLT Std Lt" panose="020B0403020202020204" pitchFamily="34" charset="0"/>
              </a:rPr>
              <a:t>. </a:t>
            </a:r>
            <a:endParaRPr lang="en-GB" altLang="it-IT" sz="1800" b="0" dirty="0" smtClean="0">
              <a:solidFill>
                <a:schemeClr val="tx1"/>
              </a:solidFill>
              <a:latin typeface="HelveticaNeueLT Std Lt" panose="020B0403020202020204" pitchFamily="34" charset="0"/>
            </a:endParaRPr>
          </a:p>
          <a:p>
            <a:pPr marL="285750" lvl="0" indent="-285750" algn="just">
              <a:buClr>
                <a:srgbClr val="822434"/>
              </a:buClr>
              <a:buFont typeface="Arial" panose="020B0604020202020204" pitchFamily="34" charset="0"/>
              <a:buChar char="•"/>
              <a:defRPr/>
            </a:pPr>
            <a:r>
              <a:rPr lang="en-GB" altLang="it-IT" sz="1800" dirty="0" smtClean="0">
                <a:solidFill>
                  <a:schemeClr val="tx1"/>
                </a:solidFill>
                <a:latin typeface="HelveticaNeueLT Std Lt" panose="020B0403020202020204" pitchFamily="34" charset="0"/>
              </a:rPr>
              <a:t>If </a:t>
            </a:r>
            <a:r>
              <a:rPr lang="en-GB" altLang="it-IT" sz="1800" dirty="0">
                <a:solidFill>
                  <a:schemeClr val="tx1"/>
                </a:solidFill>
                <a:latin typeface="HelveticaNeueLT Std Lt" panose="020B0403020202020204" pitchFamily="34" charset="0"/>
              </a:rPr>
              <a:t>no button is pressed the slave will not move</a:t>
            </a:r>
            <a:r>
              <a:rPr lang="en-GB" altLang="it-IT" sz="1800" b="0" dirty="0">
                <a:solidFill>
                  <a:schemeClr val="tx1"/>
                </a:solidFill>
                <a:latin typeface="HelveticaNeueLT Std Lt" panose="020B0403020202020204" pitchFamily="34" charset="0"/>
              </a:rPr>
              <a:t>, allowing the user to rearrange the master pose to be more comfortable for the task, or to achieve distant points inside the slave’s </a:t>
            </a:r>
            <a:r>
              <a:rPr lang="en-GB" altLang="it-IT" sz="1800" b="0" dirty="0" smtClean="0">
                <a:solidFill>
                  <a:schemeClr val="tx1"/>
                </a:solidFill>
                <a:latin typeface="HelveticaNeueLT Std Lt" panose="020B0403020202020204" pitchFamily="34" charset="0"/>
              </a:rPr>
              <a:t>workspace.</a:t>
            </a:r>
          </a:p>
          <a:p>
            <a:pPr marL="285750" marR="0" lvl="0" indent="-285750" algn="just" defTabSz="914400" rtl="0" eaLnBrk="1" fontAlgn="base" latinLnBrk="0" hangingPunct="1">
              <a:lnSpc>
                <a:spcPct val="100000"/>
              </a:lnSpc>
              <a:spcBef>
                <a:spcPct val="0"/>
              </a:spcBef>
              <a:spcAft>
                <a:spcPct val="0"/>
              </a:spcAft>
              <a:buClr>
                <a:srgbClr val="822434"/>
              </a:buClr>
              <a:buSzTx/>
              <a:buFont typeface="Arial" panose="020B0604020202020204" pitchFamily="34" charset="0"/>
              <a:buChar char="•"/>
              <a:tabLst/>
              <a:defRPr/>
            </a:pPr>
            <a:endParaRPr kumimoji="0" lang="en-GB" altLang="it-IT" sz="1800" b="0" u="none" strike="noStrike" kern="1200" cap="small" spc="0" normalizeH="0" dirty="0" smtClean="0">
              <a:ln>
                <a:noFill/>
              </a:ln>
              <a:solidFill>
                <a:schemeClr val="tx1"/>
              </a:solidFill>
              <a:effectLst/>
              <a:uLnTx/>
              <a:uFillTx/>
              <a:latin typeface="HelveticaNeueLT Std Lt" panose="020B0403020202020204" pitchFamily="34" charset="0"/>
            </a:endParaRPr>
          </a:p>
        </p:txBody>
      </p:sp>
    </p:spTree>
    <p:extLst>
      <p:ext uri="{BB962C8B-B14F-4D97-AF65-F5344CB8AC3E}">
        <p14:creationId xmlns:p14="http://schemas.microsoft.com/office/powerpoint/2010/main" val="8879427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18">
                                            <p:txEl>
                                              <p:pRg st="0" end="0"/>
                                            </p:txEl>
                                          </p:spTgt>
                                        </p:tgtEl>
                                        <p:attrNameLst>
                                          <p:attrName>style.visibility</p:attrName>
                                        </p:attrNameLst>
                                      </p:cBhvr>
                                      <p:to>
                                        <p:strVal val="visible"/>
                                      </p:to>
                                    </p:set>
                                    <p:animEffect transition="in" filter="fade">
                                      <p:cBhvr>
                                        <p:cTn id="22" dur="500"/>
                                        <p:tgtEl>
                                          <p:spTgt spid="18">
                                            <p:txEl>
                                              <p:pRg st="0" end="0"/>
                                            </p:txEl>
                                          </p:spTgt>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8">
                                            <p:txEl>
                                              <p:pRg st="1" end="1"/>
                                            </p:txEl>
                                          </p:spTgt>
                                        </p:tgtEl>
                                        <p:attrNameLst>
                                          <p:attrName>style.visibility</p:attrName>
                                        </p:attrNameLst>
                                      </p:cBhvr>
                                      <p:to>
                                        <p:strVal val="visible"/>
                                      </p:to>
                                    </p:set>
                                    <p:animEffect transition="in" filter="fade">
                                      <p:cBhvr>
                                        <p:cTn id="25" dur="500"/>
                                        <p:tgtEl>
                                          <p:spTgt spid="1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6" grpId="0" animBg="1"/>
      <p:bldP spid="18" grpId="0" uiExpand="1" build="p"/>
    </p:bld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4250</TotalTime>
  <Words>1782</Words>
  <Application>Microsoft Office PowerPoint</Application>
  <PresentationFormat>Widescreen</PresentationFormat>
  <Paragraphs>279</Paragraphs>
  <Slides>26</Slides>
  <Notes>21</Notes>
  <HiddenSlides>0</HiddenSlides>
  <MMClips>2</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26</vt:i4>
      </vt:variant>
    </vt:vector>
  </HeadingPairs>
  <TitlesOfParts>
    <vt:vector size="34" baseType="lpstr">
      <vt:lpstr>Arial</vt:lpstr>
      <vt:lpstr>Calibri</vt:lpstr>
      <vt:lpstr>Calibri Light</vt:lpstr>
      <vt:lpstr>Cambria Math</vt:lpstr>
      <vt:lpstr>Helvetica Neue</vt:lpstr>
      <vt:lpstr>HelveticaNeueLT Std Lt</vt:lpstr>
      <vt:lpstr>Tw Cen MT</vt:lpstr>
      <vt:lpstr>Tema di Office</vt:lpstr>
      <vt:lpstr>Development of a simulation environment for teleoperated surgical task</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Information Extraction from the Web</dc:title>
  <dc:creator>Irvin Aloise</dc:creator>
  <cp:keywords>IA;Sapienza;CNN;Transfer Learning; DAN</cp:keywords>
  <cp:lastModifiedBy>Irvin Aloise</cp:lastModifiedBy>
  <cp:revision>365</cp:revision>
  <dcterms:created xsi:type="dcterms:W3CDTF">2015-11-28T09:41:06Z</dcterms:created>
  <dcterms:modified xsi:type="dcterms:W3CDTF">2016-11-10T20:45:01Z</dcterms:modified>
</cp:coreProperties>
</file>

<file path=docProps/thumbnail.jpeg>
</file>